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7" r:id="rId2"/>
    <p:sldId id="377" r:id="rId3"/>
    <p:sldId id="332" r:id="rId4"/>
    <p:sldId id="336" r:id="rId5"/>
    <p:sldId id="337" r:id="rId6"/>
    <p:sldId id="338" r:id="rId7"/>
    <p:sldId id="378" r:id="rId8"/>
    <p:sldId id="381" r:id="rId9"/>
    <p:sldId id="349" r:id="rId10"/>
    <p:sldId id="355" r:id="rId11"/>
    <p:sldId id="390" r:id="rId12"/>
    <p:sldId id="391" r:id="rId13"/>
    <p:sldId id="393" r:id="rId14"/>
    <p:sldId id="394" r:id="rId15"/>
    <p:sldId id="363" r:id="rId16"/>
    <p:sldId id="364" r:id="rId17"/>
    <p:sldId id="365" r:id="rId18"/>
    <p:sldId id="370" r:id="rId19"/>
    <p:sldId id="371" r:id="rId20"/>
    <p:sldId id="401" r:id="rId21"/>
    <p:sldId id="2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9470" autoAdjust="0"/>
  </p:normalViewPr>
  <p:slideViewPr>
    <p:cSldViewPr>
      <p:cViewPr varScale="1">
        <p:scale>
          <a:sx n="131" d="100"/>
          <a:sy n="131" d="100"/>
        </p:scale>
        <p:origin x="416" y="184"/>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81D32-BE86-417D-AB80-4C8BDAB0FF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69632F2-37E3-42FB-9F5B-BF8299BF462F}">
      <dgm:prSet phldrT="[Text]"/>
      <dgm:spPr>
        <a:solidFill>
          <a:srgbClr val="01A982"/>
        </a:solidFill>
      </dgm:spPr>
      <dgm:t>
        <a:bodyPr/>
        <a:lstStyle/>
        <a:p>
          <a:r>
            <a:rPr lang="en-GB" b="1" dirty="0">
              <a:solidFill>
                <a:schemeClr val="bg1"/>
              </a:solidFill>
            </a:rPr>
            <a:t>Business needs</a:t>
          </a:r>
          <a:endParaRPr lang="en-US" b="1" dirty="0">
            <a:solidFill>
              <a:schemeClr val="bg1"/>
            </a:solidFill>
          </a:endParaRPr>
        </a:p>
      </dgm:t>
    </dgm:pt>
    <dgm:pt modelId="{D1187829-4B2E-4AA1-9EF7-76D1794107D5}" type="parTrans" cxnId="{92216D50-A012-4626-8F28-7E2FE455D02E}">
      <dgm:prSet/>
      <dgm:spPr/>
      <dgm:t>
        <a:bodyPr/>
        <a:lstStyle/>
        <a:p>
          <a:endParaRPr lang="en-US"/>
        </a:p>
      </dgm:t>
    </dgm:pt>
    <dgm:pt modelId="{1CDC22E0-2A0E-4485-96D1-3FE65B2D0DD9}" type="sibTrans" cxnId="{92216D50-A012-4626-8F28-7E2FE455D02E}">
      <dgm:prSet/>
      <dgm:spPr/>
      <dgm:t>
        <a:bodyPr/>
        <a:lstStyle/>
        <a:p>
          <a:endParaRPr lang="en-US" dirty="0"/>
        </a:p>
      </dgm:t>
    </dgm:pt>
    <dgm:pt modelId="{FA4F9856-34DD-45D4-BAAD-B5BFA1E1DD9E}">
      <dgm:prSet phldrT="[Text]"/>
      <dgm:spPr>
        <a:solidFill>
          <a:srgbClr val="01A982"/>
        </a:solidFill>
      </dgm:spPr>
      <dgm:t>
        <a:bodyPr/>
        <a:lstStyle/>
        <a:p>
          <a:r>
            <a:rPr lang="en-GB" b="1" dirty="0">
              <a:solidFill>
                <a:schemeClr val="bg1"/>
              </a:solidFill>
            </a:rPr>
            <a:t>Employee skills</a:t>
          </a:r>
          <a:endParaRPr lang="en-US" b="1" dirty="0">
            <a:solidFill>
              <a:schemeClr val="bg1"/>
            </a:solidFill>
          </a:endParaRPr>
        </a:p>
      </dgm:t>
    </dgm:pt>
    <dgm:pt modelId="{BE1526B6-D001-4B4A-9472-F0EBBD04CECB}" type="parTrans" cxnId="{EA9AE31E-23D7-4719-B3EA-6892BD54F289}">
      <dgm:prSet/>
      <dgm:spPr/>
      <dgm:t>
        <a:bodyPr/>
        <a:lstStyle/>
        <a:p>
          <a:endParaRPr lang="en-US"/>
        </a:p>
      </dgm:t>
    </dgm:pt>
    <dgm:pt modelId="{2A76A25E-3A8C-44A0-BE92-ED92C3D02239}" type="sibTrans" cxnId="{EA9AE31E-23D7-4719-B3EA-6892BD54F289}">
      <dgm:prSet/>
      <dgm:spPr/>
      <dgm:t>
        <a:bodyPr/>
        <a:lstStyle/>
        <a:p>
          <a:endParaRPr lang="en-US" dirty="0"/>
        </a:p>
      </dgm:t>
    </dgm:pt>
    <dgm:pt modelId="{C18342A5-F651-43F2-B5D3-9C906053A95C}">
      <dgm:prSet phldrT="[Text]"/>
      <dgm:spPr>
        <a:solidFill>
          <a:srgbClr val="01A982"/>
        </a:solidFill>
      </dgm:spPr>
      <dgm:t>
        <a:bodyPr/>
        <a:lstStyle/>
        <a:p>
          <a:r>
            <a:rPr lang="en-GB" b="1" dirty="0">
              <a:solidFill>
                <a:schemeClr val="bg1"/>
              </a:solidFill>
            </a:rPr>
            <a:t>Improvement curriculum</a:t>
          </a:r>
          <a:endParaRPr lang="en-US" b="1" dirty="0">
            <a:solidFill>
              <a:schemeClr val="bg1"/>
            </a:solidFill>
          </a:endParaRPr>
        </a:p>
      </dgm:t>
    </dgm:pt>
    <dgm:pt modelId="{6347192B-F2C4-4448-B9DB-74025CC03264}" type="parTrans" cxnId="{D8BF13E1-4BD1-42FB-BF44-53540AC2E6F5}">
      <dgm:prSet/>
      <dgm:spPr/>
      <dgm:t>
        <a:bodyPr/>
        <a:lstStyle/>
        <a:p>
          <a:endParaRPr lang="en-US"/>
        </a:p>
      </dgm:t>
    </dgm:pt>
    <dgm:pt modelId="{B6F803AF-87F2-4896-A2DD-78EDA1E82CB4}" type="sibTrans" cxnId="{D8BF13E1-4BD1-42FB-BF44-53540AC2E6F5}">
      <dgm:prSet/>
      <dgm:spPr/>
      <dgm:t>
        <a:bodyPr/>
        <a:lstStyle/>
        <a:p>
          <a:endParaRPr lang="en-US" dirty="0"/>
        </a:p>
      </dgm:t>
    </dgm:pt>
    <dgm:pt modelId="{3D482A46-A0CA-45D5-8EA4-244881656577}" type="pres">
      <dgm:prSet presAssocID="{1AC81D32-BE86-417D-AB80-4C8BDAB0FF66}" presName="cycle" presStyleCnt="0">
        <dgm:presLayoutVars>
          <dgm:dir/>
          <dgm:resizeHandles val="exact"/>
        </dgm:presLayoutVars>
      </dgm:prSet>
      <dgm:spPr/>
    </dgm:pt>
    <dgm:pt modelId="{A8179B71-27A8-40A7-8979-311A021D87C0}" type="pres">
      <dgm:prSet presAssocID="{C69632F2-37E3-42FB-9F5B-BF8299BF462F}" presName="node" presStyleLbl="node1" presStyleIdx="0" presStyleCnt="3">
        <dgm:presLayoutVars>
          <dgm:bulletEnabled val="1"/>
        </dgm:presLayoutVars>
      </dgm:prSet>
      <dgm:spPr/>
    </dgm:pt>
    <dgm:pt modelId="{40E25771-5972-4F5F-8792-FA0B1C37FF08}" type="pres">
      <dgm:prSet presAssocID="{1CDC22E0-2A0E-4485-96D1-3FE65B2D0DD9}" presName="sibTrans" presStyleLbl="sibTrans2D1" presStyleIdx="0" presStyleCnt="3"/>
      <dgm:spPr/>
    </dgm:pt>
    <dgm:pt modelId="{59386BB7-52FC-4F2C-B1BE-12E9B6080B6F}" type="pres">
      <dgm:prSet presAssocID="{1CDC22E0-2A0E-4485-96D1-3FE65B2D0DD9}" presName="connectorText" presStyleLbl="sibTrans2D1" presStyleIdx="0" presStyleCnt="3"/>
      <dgm:spPr/>
    </dgm:pt>
    <dgm:pt modelId="{F9F842E0-F652-4DF1-B6A9-568DD9526919}" type="pres">
      <dgm:prSet presAssocID="{FA4F9856-34DD-45D4-BAAD-B5BFA1E1DD9E}" presName="node" presStyleLbl="node1" presStyleIdx="1" presStyleCnt="3">
        <dgm:presLayoutVars>
          <dgm:bulletEnabled val="1"/>
        </dgm:presLayoutVars>
      </dgm:prSet>
      <dgm:spPr/>
    </dgm:pt>
    <dgm:pt modelId="{392A4BF3-F16F-47ED-978B-8673D6793C98}" type="pres">
      <dgm:prSet presAssocID="{2A76A25E-3A8C-44A0-BE92-ED92C3D02239}" presName="sibTrans" presStyleLbl="sibTrans2D1" presStyleIdx="1" presStyleCnt="3"/>
      <dgm:spPr/>
    </dgm:pt>
    <dgm:pt modelId="{DC121082-B2FB-46A5-8856-7AD599CF979D}" type="pres">
      <dgm:prSet presAssocID="{2A76A25E-3A8C-44A0-BE92-ED92C3D02239}" presName="connectorText" presStyleLbl="sibTrans2D1" presStyleIdx="1" presStyleCnt="3"/>
      <dgm:spPr/>
    </dgm:pt>
    <dgm:pt modelId="{E3CA370E-814F-486A-B6BC-B269B60D2438}" type="pres">
      <dgm:prSet presAssocID="{C18342A5-F651-43F2-B5D3-9C906053A95C}" presName="node" presStyleLbl="node1" presStyleIdx="2" presStyleCnt="3">
        <dgm:presLayoutVars>
          <dgm:bulletEnabled val="1"/>
        </dgm:presLayoutVars>
      </dgm:prSet>
      <dgm:spPr/>
    </dgm:pt>
    <dgm:pt modelId="{B104E7A8-AB11-4129-9988-3023CE8B9E83}" type="pres">
      <dgm:prSet presAssocID="{B6F803AF-87F2-4896-A2DD-78EDA1E82CB4}" presName="sibTrans" presStyleLbl="sibTrans2D1" presStyleIdx="2" presStyleCnt="3"/>
      <dgm:spPr/>
    </dgm:pt>
    <dgm:pt modelId="{6D6230B1-9F23-4CDA-889E-8B787EF420BA}" type="pres">
      <dgm:prSet presAssocID="{B6F803AF-87F2-4896-A2DD-78EDA1E82CB4}" presName="connectorText" presStyleLbl="sibTrans2D1" presStyleIdx="2" presStyleCnt="3"/>
      <dgm:spPr/>
    </dgm:pt>
  </dgm:ptLst>
  <dgm:cxnLst>
    <dgm:cxn modelId="{EA9AE31E-23D7-4719-B3EA-6892BD54F289}" srcId="{1AC81D32-BE86-417D-AB80-4C8BDAB0FF66}" destId="{FA4F9856-34DD-45D4-BAAD-B5BFA1E1DD9E}" srcOrd="1" destOrd="0" parTransId="{BE1526B6-D001-4B4A-9472-F0EBBD04CECB}" sibTransId="{2A76A25E-3A8C-44A0-BE92-ED92C3D02239}"/>
    <dgm:cxn modelId="{3EE7B72A-32BE-4350-933C-AAFE2A6F871A}" type="presOf" srcId="{1CDC22E0-2A0E-4485-96D1-3FE65B2D0DD9}" destId="{59386BB7-52FC-4F2C-B1BE-12E9B6080B6F}" srcOrd="1" destOrd="0" presId="urn:microsoft.com/office/officeart/2005/8/layout/cycle2"/>
    <dgm:cxn modelId="{92216D50-A012-4626-8F28-7E2FE455D02E}" srcId="{1AC81D32-BE86-417D-AB80-4C8BDAB0FF66}" destId="{C69632F2-37E3-42FB-9F5B-BF8299BF462F}" srcOrd="0" destOrd="0" parTransId="{D1187829-4B2E-4AA1-9EF7-76D1794107D5}" sibTransId="{1CDC22E0-2A0E-4485-96D1-3FE65B2D0DD9}"/>
    <dgm:cxn modelId="{7E95945C-81E6-4E02-ADFB-73649A77B94B}" type="presOf" srcId="{1CDC22E0-2A0E-4485-96D1-3FE65B2D0DD9}" destId="{40E25771-5972-4F5F-8792-FA0B1C37FF08}" srcOrd="0" destOrd="0" presId="urn:microsoft.com/office/officeart/2005/8/layout/cycle2"/>
    <dgm:cxn modelId="{F002A284-6F9C-4487-8BCD-7305ACBB18A1}" type="presOf" srcId="{2A76A25E-3A8C-44A0-BE92-ED92C3D02239}" destId="{392A4BF3-F16F-47ED-978B-8673D6793C98}" srcOrd="0" destOrd="0" presId="urn:microsoft.com/office/officeart/2005/8/layout/cycle2"/>
    <dgm:cxn modelId="{56E67D85-A465-4063-ACC5-8FFAAFB06B91}" type="presOf" srcId="{C69632F2-37E3-42FB-9F5B-BF8299BF462F}" destId="{A8179B71-27A8-40A7-8979-311A021D87C0}" srcOrd="0" destOrd="0" presId="urn:microsoft.com/office/officeart/2005/8/layout/cycle2"/>
    <dgm:cxn modelId="{FB40A191-A8B1-41D2-840A-F4D33F5CF7E0}" type="presOf" srcId="{FA4F9856-34DD-45D4-BAAD-B5BFA1E1DD9E}" destId="{F9F842E0-F652-4DF1-B6A9-568DD9526919}" srcOrd="0" destOrd="0" presId="urn:microsoft.com/office/officeart/2005/8/layout/cycle2"/>
    <dgm:cxn modelId="{E746469C-936D-441E-88C2-C75D4FE94ECA}" type="presOf" srcId="{B6F803AF-87F2-4896-A2DD-78EDA1E82CB4}" destId="{6D6230B1-9F23-4CDA-889E-8B787EF420BA}" srcOrd="1" destOrd="0" presId="urn:microsoft.com/office/officeart/2005/8/layout/cycle2"/>
    <dgm:cxn modelId="{3E56E6B4-4D66-4208-9379-32985D381A04}" type="presOf" srcId="{2A76A25E-3A8C-44A0-BE92-ED92C3D02239}" destId="{DC121082-B2FB-46A5-8856-7AD599CF979D}" srcOrd="1" destOrd="0" presId="urn:microsoft.com/office/officeart/2005/8/layout/cycle2"/>
    <dgm:cxn modelId="{431419BB-B347-4383-AF34-D6FABBC538C9}" type="presOf" srcId="{C18342A5-F651-43F2-B5D3-9C906053A95C}" destId="{E3CA370E-814F-486A-B6BC-B269B60D2438}" srcOrd="0" destOrd="0" presId="urn:microsoft.com/office/officeart/2005/8/layout/cycle2"/>
    <dgm:cxn modelId="{022BDBCD-2EBE-4949-9163-9A8BB5203E0D}" type="presOf" srcId="{1AC81D32-BE86-417D-AB80-4C8BDAB0FF66}" destId="{3D482A46-A0CA-45D5-8EA4-244881656577}" srcOrd="0" destOrd="0" presId="urn:microsoft.com/office/officeart/2005/8/layout/cycle2"/>
    <dgm:cxn modelId="{9371C6DB-1879-4B47-A52A-E1E4AC6C6C09}" type="presOf" srcId="{B6F803AF-87F2-4896-A2DD-78EDA1E82CB4}" destId="{B104E7A8-AB11-4129-9988-3023CE8B9E83}" srcOrd="0" destOrd="0" presId="urn:microsoft.com/office/officeart/2005/8/layout/cycle2"/>
    <dgm:cxn modelId="{D8BF13E1-4BD1-42FB-BF44-53540AC2E6F5}" srcId="{1AC81D32-BE86-417D-AB80-4C8BDAB0FF66}" destId="{C18342A5-F651-43F2-B5D3-9C906053A95C}" srcOrd="2" destOrd="0" parTransId="{6347192B-F2C4-4448-B9DB-74025CC03264}" sibTransId="{B6F803AF-87F2-4896-A2DD-78EDA1E82CB4}"/>
    <dgm:cxn modelId="{01B003D3-E9DC-4399-BF24-C45B0B4ACD9F}" type="presParOf" srcId="{3D482A46-A0CA-45D5-8EA4-244881656577}" destId="{A8179B71-27A8-40A7-8979-311A021D87C0}" srcOrd="0" destOrd="0" presId="urn:microsoft.com/office/officeart/2005/8/layout/cycle2"/>
    <dgm:cxn modelId="{97205D1E-9840-482A-B193-03286105469F}" type="presParOf" srcId="{3D482A46-A0CA-45D5-8EA4-244881656577}" destId="{40E25771-5972-4F5F-8792-FA0B1C37FF08}" srcOrd="1" destOrd="0" presId="urn:microsoft.com/office/officeart/2005/8/layout/cycle2"/>
    <dgm:cxn modelId="{0234274F-CBC8-408D-8D0F-ED3EC2175C72}" type="presParOf" srcId="{40E25771-5972-4F5F-8792-FA0B1C37FF08}" destId="{59386BB7-52FC-4F2C-B1BE-12E9B6080B6F}" srcOrd="0" destOrd="0" presId="urn:microsoft.com/office/officeart/2005/8/layout/cycle2"/>
    <dgm:cxn modelId="{3883DDB2-43A1-4DF8-996D-C4D87E8CF11B}" type="presParOf" srcId="{3D482A46-A0CA-45D5-8EA4-244881656577}" destId="{F9F842E0-F652-4DF1-B6A9-568DD9526919}" srcOrd="2" destOrd="0" presId="urn:microsoft.com/office/officeart/2005/8/layout/cycle2"/>
    <dgm:cxn modelId="{17CB6BCD-7E49-4C35-8EAE-56CA6E28880A}" type="presParOf" srcId="{3D482A46-A0CA-45D5-8EA4-244881656577}" destId="{392A4BF3-F16F-47ED-978B-8673D6793C98}" srcOrd="3" destOrd="0" presId="urn:microsoft.com/office/officeart/2005/8/layout/cycle2"/>
    <dgm:cxn modelId="{2EAA4CD5-659F-4A7B-BC93-A449BB5B3AE2}" type="presParOf" srcId="{392A4BF3-F16F-47ED-978B-8673D6793C98}" destId="{DC121082-B2FB-46A5-8856-7AD599CF979D}" srcOrd="0" destOrd="0" presId="urn:microsoft.com/office/officeart/2005/8/layout/cycle2"/>
    <dgm:cxn modelId="{344CC313-A742-45DD-AC35-A395EEDF6D77}" type="presParOf" srcId="{3D482A46-A0CA-45D5-8EA4-244881656577}" destId="{E3CA370E-814F-486A-B6BC-B269B60D2438}" srcOrd="4" destOrd="0" presId="urn:microsoft.com/office/officeart/2005/8/layout/cycle2"/>
    <dgm:cxn modelId="{1CF0339A-DDD7-469F-B732-22E720D3A1AC}" type="presParOf" srcId="{3D482A46-A0CA-45D5-8EA4-244881656577}" destId="{B104E7A8-AB11-4129-9988-3023CE8B9E83}" srcOrd="5" destOrd="0" presId="urn:microsoft.com/office/officeart/2005/8/layout/cycle2"/>
    <dgm:cxn modelId="{5611ACA5-A203-44F0-A6EA-D0344740DA41}" type="presParOf" srcId="{B104E7A8-AB11-4129-9988-3023CE8B9E83}" destId="{6D6230B1-9F23-4CDA-889E-8B787EF420B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E26B3-44ED-4EE9-90A2-A606DB62382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7540958-EAC7-4504-9062-6FA3ADE2CD46}">
      <dgm:prSet phldrT="[Text]" custT="1"/>
      <dgm:spPr>
        <a:solidFill>
          <a:srgbClr val="01A982"/>
        </a:solidFill>
      </dgm:spPr>
      <dgm:t>
        <a:bodyPr/>
        <a:lstStyle/>
        <a:p>
          <a:r>
            <a:rPr lang="en-GB" sz="1200" b="1" dirty="0">
              <a:solidFill>
                <a:schemeClr val="bg1"/>
              </a:solidFill>
            </a:rPr>
            <a:t>Strategic Plan </a:t>
          </a:r>
          <a:endParaRPr lang="en-US" sz="1200" b="1" dirty="0">
            <a:solidFill>
              <a:schemeClr val="bg1"/>
            </a:solidFill>
          </a:endParaRPr>
        </a:p>
      </dgm:t>
    </dgm:pt>
    <dgm:pt modelId="{A9CC8740-5610-4518-9CF5-A7DF73906855}" type="parTrans" cxnId="{99BF1DFC-9175-476E-B483-342EA7080B7C}">
      <dgm:prSet/>
      <dgm:spPr/>
      <dgm:t>
        <a:bodyPr/>
        <a:lstStyle/>
        <a:p>
          <a:endParaRPr lang="en-US"/>
        </a:p>
      </dgm:t>
    </dgm:pt>
    <dgm:pt modelId="{09B4E67E-67FF-4864-8B9D-268C1E8B169F}" type="sibTrans" cxnId="{99BF1DFC-9175-476E-B483-342EA7080B7C}">
      <dgm:prSet/>
      <dgm:spPr/>
      <dgm:t>
        <a:bodyPr/>
        <a:lstStyle/>
        <a:p>
          <a:endParaRPr lang="en-US" dirty="0"/>
        </a:p>
      </dgm:t>
    </dgm:pt>
    <dgm:pt modelId="{051BD61B-F4CF-472C-9B39-8934595000B3}">
      <dgm:prSet phldrT="[Text]" custT="1"/>
      <dgm:spPr>
        <a:solidFill>
          <a:srgbClr val="01A982"/>
        </a:solidFill>
      </dgm:spPr>
      <dgm:t>
        <a:bodyPr/>
        <a:lstStyle/>
        <a:p>
          <a:r>
            <a:rPr lang="en-GB" sz="1200" dirty="0">
              <a:solidFill>
                <a:schemeClr val="bg1"/>
              </a:solidFill>
            </a:rPr>
            <a:t>Define core processes</a:t>
          </a:r>
          <a:endParaRPr lang="en-US" sz="1200" dirty="0">
            <a:solidFill>
              <a:schemeClr val="bg1"/>
            </a:solidFill>
          </a:endParaRPr>
        </a:p>
      </dgm:t>
    </dgm:pt>
    <dgm:pt modelId="{675AB769-E63C-452E-AF40-B3C54A048531}" type="parTrans" cxnId="{E5DB554B-5ECA-46DF-A7F7-47FD26400B88}">
      <dgm:prSet/>
      <dgm:spPr/>
      <dgm:t>
        <a:bodyPr/>
        <a:lstStyle/>
        <a:p>
          <a:endParaRPr lang="en-US"/>
        </a:p>
      </dgm:t>
    </dgm:pt>
    <dgm:pt modelId="{C18EB4CA-58E8-49C7-8204-783A3D5C850B}" type="sibTrans" cxnId="{E5DB554B-5ECA-46DF-A7F7-47FD26400B88}">
      <dgm:prSet/>
      <dgm:spPr/>
      <dgm:t>
        <a:bodyPr/>
        <a:lstStyle/>
        <a:p>
          <a:endParaRPr lang="en-US" dirty="0"/>
        </a:p>
      </dgm:t>
    </dgm:pt>
    <dgm:pt modelId="{AC8BEF05-A779-4312-905C-FB73335EA26E}">
      <dgm:prSet phldrT="[Text]" custT="1"/>
      <dgm:spPr>
        <a:solidFill>
          <a:srgbClr val="01A982"/>
        </a:solidFill>
      </dgm:spPr>
      <dgm:t>
        <a:bodyPr/>
        <a:lstStyle/>
        <a:p>
          <a:r>
            <a:rPr lang="en-GB" sz="1200" dirty="0">
              <a:solidFill>
                <a:schemeClr val="bg1"/>
              </a:solidFill>
            </a:rPr>
            <a:t>Monitor core processes</a:t>
          </a:r>
          <a:endParaRPr lang="en-US" sz="1200" dirty="0">
            <a:solidFill>
              <a:schemeClr val="bg1"/>
            </a:solidFill>
          </a:endParaRPr>
        </a:p>
      </dgm:t>
    </dgm:pt>
    <dgm:pt modelId="{7A7857D7-488F-44D9-B2D5-FB16AC86D9C1}" type="parTrans" cxnId="{EBA1FC6A-D542-4125-A7F6-5C772FD62503}">
      <dgm:prSet/>
      <dgm:spPr/>
      <dgm:t>
        <a:bodyPr/>
        <a:lstStyle/>
        <a:p>
          <a:endParaRPr lang="en-US"/>
        </a:p>
      </dgm:t>
    </dgm:pt>
    <dgm:pt modelId="{874F752F-F472-4F03-A9C2-968E045ABAC8}" type="sibTrans" cxnId="{EBA1FC6A-D542-4125-A7F6-5C772FD62503}">
      <dgm:prSet/>
      <dgm:spPr/>
      <dgm:t>
        <a:bodyPr/>
        <a:lstStyle/>
        <a:p>
          <a:endParaRPr lang="en-US" dirty="0"/>
        </a:p>
      </dgm:t>
    </dgm:pt>
    <dgm:pt modelId="{0FEC376E-C8D3-412F-A37D-510F44B93798}">
      <dgm:prSet phldrT="[Text]" custT="1"/>
      <dgm:spPr>
        <a:solidFill>
          <a:srgbClr val="01A982"/>
        </a:solidFill>
      </dgm:spPr>
      <dgm:t>
        <a:bodyPr/>
        <a:lstStyle/>
        <a:p>
          <a:r>
            <a:rPr lang="en-GB" sz="1200" dirty="0">
              <a:solidFill>
                <a:schemeClr val="bg1"/>
              </a:solidFill>
            </a:rPr>
            <a:t>Identify opportunities for improvement</a:t>
          </a:r>
          <a:endParaRPr lang="en-US" sz="1200" dirty="0">
            <a:solidFill>
              <a:schemeClr val="bg1"/>
            </a:solidFill>
          </a:endParaRPr>
        </a:p>
      </dgm:t>
    </dgm:pt>
    <dgm:pt modelId="{E49E4D95-2B99-46A9-A999-52FE8BEBE4EA}" type="parTrans" cxnId="{5C857350-D908-4584-865F-4EE317E99991}">
      <dgm:prSet/>
      <dgm:spPr/>
      <dgm:t>
        <a:bodyPr/>
        <a:lstStyle/>
        <a:p>
          <a:endParaRPr lang="en-US"/>
        </a:p>
      </dgm:t>
    </dgm:pt>
    <dgm:pt modelId="{59B00BA0-582E-465B-AE43-981969CE79A9}" type="sibTrans" cxnId="{5C857350-D908-4584-865F-4EE317E99991}">
      <dgm:prSet/>
      <dgm:spPr/>
      <dgm:t>
        <a:bodyPr/>
        <a:lstStyle/>
        <a:p>
          <a:endParaRPr lang="en-US" dirty="0"/>
        </a:p>
      </dgm:t>
    </dgm:pt>
    <dgm:pt modelId="{C5406C83-BF4A-4496-A875-E517D1D5A7B8}">
      <dgm:prSet phldrT="[Text]" custT="1"/>
      <dgm:spPr>
        <a:solidFill>
          <a:srgbClr val="01A982"/>
        </a:solidFill>
      </dgm:spPr>
      <dgm:t>
        <a:bodyPr/>
        <a:lstStyle/>
        <a:p>
          <a:r>
            <a:rPr lang="en-GB" sz="1200" dirty="0">
              <a:solidFill>
                <a:schemeClr val="bg1"/>
              </a:solidFill>
            </a:rPr>
            <a:t>Improve Customer loyalty</a:t>
          </a:r>
          <a:endParaRPr lang="en-US" sz="1200" dirty="0">
            <a:solidFill>
              <a:schemeClr val="bg1"/>
            </a:solidFill>
          </a:endParaRPr>
        </a:p>
      </dgm:t>
    </dgm:pt>
    <dgm:pt modelId="{66353C16-7081-4077-A123-3E3A14CBE819}" type="parTrans" cxnId="{F72393D7-C577-4EEB-9902-58EB7F4024A5}">
      <dgm:prSet/>
      <dgm:spPr/>
      <dgm:t>
        <a:bodyPr/>
        <a:lstStyle/>
        <a:p>
          <a:endParaRPr lang="en-US"/>
        </a:p>
      </dgm:t>
    </dgm:pt>
    <dgm:pt modelId="{06C6780E-A0E9-484D-B782-02D25EB6C1F3}" type="sibTrans" cxnId="{F72393D7-C577-4EEB-9902-58EB7F4024A5}">
      <dgm:prSet/>
      <dgm:spPr/>
      <dgm:t>
        <a:bodyPr/>
        <a:lstStyle/>
        <a:p>
          <a:endParaRPr lang="en-US" dirty="0"/>
        </a:p>
      </dgm:t>
    </dgm:pt>
    <dgm:pt modelId="{28AA6254-3B53-4443-BF97-59A6D9AE6B9D}">
      <dgm:prSet phldrT="[Text]" custT="1"/>
      <dgm:spPr>
        <a:solidFill>
          <a:srgbClr val="01A982"/>
        </a:solidFill>
      </dgm:spPr>
      <dgm:t>
        <a:bodyPr/>
        <a:lstStyle/>
        <a:p>
          <a:r>
            <a:rPr lang="en-GB" sz="1200" dirty="0">
              <a:solidFill>
                <a:schemeClr val="bg1"/>
              </a:solidFill>
            </a:rPr>
            <a:t>Business improvement model</a:t>
          </a:r>
          <a:endParaRPr lang="en-US" sz="1200" dirty="0">
            <a:solidFill>
              <a:schemeClr val="bg1"/>
            </a:solidFill>
          </a:endParaRPr>
        </a:p>
      </dgm:t>
    </dgm:pt>
    <dgm:pt modelId="{27B7CAAD-22F7-4462-9D83-3AF039A866A7}" type="parTrans" cxnId="{096EEA39-35B8-4F2D-99A7-4EE77EB15648}">
      <dgm:prSet/>
      <dgm:spPr/>
      <dgm:t>
        <a:bodyPr/>
        <a:lstStyle/>
        <a:p>
          <a:endParaRPr lang="en-US"/>
        </a:p>
      </dgm:t>
    </dgm:pt>
    <dgm:pt modelId="{E4C69D2A-C6B3-41FF-9984-EA97E309515A}" type="sibTrans" cxnId="{096EEA39-35B8-4F2D-99A7-4EE77EB15648}">
      <dgm:prSet/>
      <dgm:spPr/>
      <dgm:t>
        <a:bodyPr/>
        <a:lstStyle/>
        <a:p>
          <a:endParaRPr lang="en-US" dirty="0"/>
        </a:p>
      </dgm:t>
    </dgm:pt>
    <dgm:pt modelId="{457CD626-2FE5-4C5E-8D58-7855DD42A084}">
      <dgm:prSet phldrT="[Text]" custT="1"/>
      <dgm:spPr>
        <a:solidFill>
          <a:srgbClr val="01A982"/>
        </a:solidFill>
      </dgm:spPr>
      <dgm:t>
        <a:bodyPr/>
        <a:lstStyle/>
        <a:p>
          <a:r>
            <a:rPr lang="en-GB" sz="1200" dirty="0">
              <a:solidFill>
                <a:schemeClr val="bg1"/>
              </a:solidFill>
            </a:rPr>
            <a:t>Improve Share of Wallet</a:t>
          </a:r>
          <a:endParaRPr lang="en-US" sz="1200" dirty="0">
            <a:solidFill>
              <a:schemeClr val="bg1"/>
            </a:solidFill>
          </a:endParaRPr>
        </a:p>
      </dgm:t>
    </dgm:pt>
    <dgm:pt modelId="{694C3CD6-A3CF-4EFC-B22E-450D1FA25715}" type="parTrans" cxnId="{73900583-3CAA-4234-9153-2F578D22C4B9}">
      <dgm:prSet/>
      <dgm:spPr/>
      <dgm:t>
        <a:bodyPr/>
        <a:lstStyle/>
        <a:p>
          <a:endParaRPr lang="en-US"/>
        </a:p>
      </dgm:t>
    </dgm:pt>
    <dgm:pt modelId="{10EDE3D0-A8F4-4D41-8D58-9CC70935D1AA}" type="sibTrans" cxnId="{73900583-3CAA-4234-9153-2F578D22C4B9}">
      <dgm:prSet/>
      <dgm:spPr/>
      <dgm:t>
        <a:bodyPr/>
        <a:lstStyle/>
        <a:p>
          <a:endParaRPr lang="en-US" dirty="0"/>
        </a:p>
      </dgm:t>
    </dgm:pt>
    <dgm:pt modelId="{24F32885-F42D-4101-A482-B48EC871C5BD}">
      <dgm:prSet phldrT="[Text]" custT="1"/>
      <dgm:spPr>
        <a:solidFill>
          <a:srgbClr val="01A982"/>
        </a:solidFill>
      </dgm:spPr>
      <dgm:t>
        <a:bodyPr/>
        <a:lstStyle/>
        <a:p>
          <a:r>
            <a:rPr lang="en-US" sz="1200" dirty="0">
              <a:solidFill>
                <a:schemeClr val="bg1"/>
              </a:solidFill>
            </a:rPr>
            <a:t>Improve customer impacting processes</a:t>
          </a:r>
        </a:p>
      </dgm:t>
    </dgm:pt>
    <dgm:pt modelId="{42AE3271-4F27-40E2-B5C3-51A7413CF52C}" type="parTrans" cxnId="{A1C0E01E-12E9-48E0-86CE-39F8989F5E17}">
      <dgm:prSet/>
      <dgm:spPr/>
      <dgm:t>
        <a:bodyPr/>
        <a:lstStyle/>
        <a:p>
          <a:endParaRPr lang="en-GB"/>
        </a:p>
      </dgm:t>
    </dgm:pt>
    <dgm:pt modelId="{B21F1E4C-7E53-451C-90E9-B5B146ECC591}" type="sibTrans" cxnId="{A1C0E01E-12E9-48E0-86CE-39F8989F5E17}">
      <dgm:prSet/>
      <dgm:spPr/>
      <dgm:t>
        <a:bodyPr/>
        <a:lstStyle/>
        <a:p>
          <a:endParaRPr lang="en-GB" dirty="0"/>
        </a:p>
      </dgm:t>
    </dgm:pt>
    <dgm:pt modelId="{08D7AB91-AB16-4F88-BC86-09749B17A2DF}">
      <dgm:prSet phldrT="[Text]" custT="1"/>
      <dgm:spPr>
        <a:solidFill>
          <a:srgbClr val="01A982"/>
        </a:solidFill>
      </dgm:spPr>
      <dgm:t>
        <a:bodyPr/>
        <a:lstStyle/>
        <a:p>
          <a:r>
            <a:rPr lang="en-US" sz="1200" dirty="0">
              <a:solidFill>
                <a:schemeClr val="bg1"/>
              </a:solidFill>
            </a:rPr>
            <a:t>Increase revenue</a:t>
          </a:r>
        </a:p>
      </dgm:t>
    </dgm:pt>
    <dgm:pt modelId="{0EBF383B-D599-486A-9027-3EFA8A960857}" type="parTrans" cxnId="{434961DF-F232-436B-B330-7B6962AE0F6C}">
      <dgm:prSet/>
      <dgm:spPr/>
      <dgm:t>
        <a:bodyPr/>
        <a:lstStyle/>
        <a:p>
          <a:endParaRPr lang="en-GB"/>
        </a:p>
      </dgm:t>
    </dgm:pt>
    <dgm:pt modelId="{AC575645-20B0-4D8C-8456-78EB90E80F66}" type="sibTrans" cxnId="{434961DF-F232-436B-B330-7B6962AE0F6C}">
      <dgm:prSet/>
      <dgm:spPr/>
      <dgm:t>
        <a:bodyPr/>
        <a:lstStyle/>
        <a:p>
          <a:endParaRPr lang="en-GB" dirty="0"/>
        </a:p>
      </dgm:t>
    </dgm:pt>
    <dgm:pt modelId="{14E99345-88D2-404B-AAB4-207A2160364D}">
      <dgm:prSet phldrT="[Text]" custT="1"/>
      <dgm:spPr>
        <a:solidFill>
          <a:srgbClr val="01A982"/>
        </a:solidFill>
      </dgm:spPr>
      <dgm:t>
        <a:bodyPr/>
        <a:lstStyle/>
        <a:p>
          <a:r>
            <a:rPr lang="en-US" sz="1200" dirty="0">
              <a:solidFill>
                <a:schemeClr val="bg1"/>
              </a:solidFill>
            </a:rPr>
            <a:t>Deliver sustainable competitive advantage</a:t>
          </a:r>
        </a:p>
      </dgm:t>
    </dgm:pt>
    <dgm:pt modelId="{18244F6F-663D-421A-B632-DC03F020BF0E}" type="parTrans" cxnId="{C65FB717-1F61-4B9D-BCAD-FA57B4AEEA65}">
      <dgm:prSet/>
      <dgm:spPr/>
      <dgm:t>
        <a:bodyPr/>
        <a:lstStyle/>
        <a:p>
          <a:endParaRPr lang="en-GB"/>
        </a:p>
      </dgm:t>
    </dgm:pt>
    <dgm:pt modelId="{A42EFF47-764E-4D5F-B722-6CF4E6792E84}" type="sibTrans" cxnId="{C65FB717-1F61-4B9D-BCAD-FA57B4AEEA65}">
      <dgm:prSet/>
      <dgm:spPr/>
      <dgm:t>
        <a:bodyPr/>
        <a:lstStyle/>
        <a:p>
          <a:endParaRPr lang="en-GB" dirty="0"/>
        </a:p>
      </dgm:t>
    </dgm:pt>
    <dgm:pt modelId="{6FBADBEC-9E4B-45FB-B191-2A51ABADC7E4}" type="pres">
      <dgm:prSet presAssocID="{FB3E26B3-44ED-4EE9-90A2-A606DB623825}" presName="cycle" presStyleCnt="0">
        <dgm:presLayoutVars>
          <dgm:dir/>
          <dgm:resizeHandles val="exact"/>
        </dgm:presLayoutVars>
      </dgm:prSet>
      <dgm:spPr/>
    </dgm:pt>
    <dgm:pt modelId="{0FFD3785-E4AC-4A1B-BDA8-A5AB232454FC}" type="pres">
      <dgm:prSet presAssocID="{57540958-EAC7-4504-9062-6FA3ADE2CD46}" presName="node" presStyleLbl="node1" presStyleIdx="0" presStyleCnt="10" custScaleX="152647" custScaleY="105871">
        <dgm:presLayoutVars>
          <dgm:bulletEnabled val="1"/>
        </dgm:presLayoutVars>
      </dgm:prSet>
      <dgm:spPr/>
    </dgm:pt>
    <dgm:pt modelId="{0F3DDCA5-ED61-407C-A73D-5A01AD100D3F}" type="pres">
      <dgm:prSet presAssocID="{57540958-EAC7-4504-9062-6FA3ADE2CD46}" presName="spNode" presStyleCnt="0"/>
      <dgm:spPr/>
    </dgm:pt>
    <dgm:pt modelId="{9F924009-9CDE-4CC6-A044-609AC5B00802}" type="pres">
      <dgm:prSet presAssocID="{09B4E67E-67FF-4864-8B9D-268C1E8B169F}" presName="sibTrans" presStyleLbl="sibTrans1D1" presStyleIdx="0" presStyleCnt="10"/>
      <dgm:spPr/>
    </dgm:pt>
    <dgm:pt modelId="{71529F7E-6368-4990-BDF9-4751C9272BA7}" type="pres">
      <dgm:prSet presAssocID="{28AA6254-3B53-4443-BF97-59A6D9AE6B9D}" presName="node" presStyleLbl="node1" presStyleIdx="1" presStyleCnt="10" custScaleX="164417" custScaleY="108858" custRadScaleRad="97231" custRadScaleInc="26332">
        <dgm:presLayoutVars>
          <dgm:bulletEnabled val="1"/>
        </dgm:presLayoutVars>
      </dgm:prSet>
      <dgm:spPr/>
    </dgm:pt>
    <dgm:pt modelId="{138E3DCA-E7BB-4894-9C1C-4A9296075A07}" type="pres">
      <dgm:prSet presAssocID="{28AA6254-3B53-4443-BF97-59A6D9AE6B9D}" presName="spNode" presStyleCnt="0"/>
      <dgm:spPr/>
    </dgm:pt>
    <dgm:pt modelId="{5DC217FA-DE20-4E8A-A516-FDEBC1D1B5FD}" type="pres">
      <dgm:prSet presAssocID="{E4C69D2A-C6B3-41FF-9984-EA97E309515A}" presName="sibTrans" presStyleLbl="sibTrans1D1" presStyleIdx="1" presStyleCnt="10"/>
      <dgm:spPr/>
    </dgm:pt>
    <dgm:pt modelId="{1BE4E520-C104-444A-906A-37D440D7DD8E}" type="pres">
      <dgm:prSet presAssocID="{051BD61B-F4CF-472C-9B39-8934595000B3}" presName="node" presStyleLbl="node1" presStyleIdx="2" presStyleCnt="10" custScaleX="164417" custScaleY="108858" custRadScaleRad="106882" custRadScaleInc="8163">
        <dgm:presLayoutVars>
          <dgm:bulletEnabled val="1"/>
        </dgm:presLayoutVars>
      </dgm:prSet>
      <dgm:spPr/>
    </dgm:pt>
    <dgm:pt modelId="{27356D03-EF6D-4D18-8C98-C17AECE5FB79}" type="pres">
      <dgm:prSet presAssocID="{051BD61B-F4CF-472C-9B39-8934595000B3}" presName="spNode" presStyleCnt="0"/>
      <dgm:spPr/>
    </dgm:pt>
    <dgm:pt modelId="{0F8A0C4A-1F17-446F-87B0-A06885D4DF55}" type="pres">
      <dgm:prSet presAssocID="{C18EB4CA-58E8-49C7-8204-783A3D5C850B}" presName="sibTrans" presStyleLbl="sibTrans1D1" presStyleIdx="2" presStyleCnt="10"/>
      <dgm:spPr/>
    </dgm:pt>
    <dgm:pt modelId="{10689D44-9C46-4CFC-A258-F4F30D427A5E}" type="pres">
      <dgm:prSet presAssocID="{AC8BEF05-A779-4312-905C-FB73335EA26E}" presName="node" presStyleLbl="node1" presStyleIdx="3" presStyleCnt="10" custScaleX="164417" custScaleY="108858">
        <dgm:presLayoutVars>
          <dgm:bulletEnabled val="1"/>
        </dgm:presLayoutVars>
      </dgm:prSet>
      <dgm:spPr/>
    </dgm:pt>
    <dgm:pt modelId="{2F7004DC-F9D8-4D21-9EF4-938FB9DFE050}" type="pres">
      <dgm:prSet presAssocID="{AC8BEF05-A779-4312-905C-FB73335EA26E}" presName="spNode" presStyleCnt="0"/>
      <dgm:spPr/>
    </dgm:pt>
    <dgm:pt modelId="{0447AD31-1F95-4899-97E3-B92FF6231DE6}" type="pres">
      <dgm:prSet presAssocID="{874F752F-F472-4F03-A9C2-968E045ABAC8}" presName="sibTrans" presStyleLbl="sibTrans1D1" presStyleIdx="3" presStyleCnt="10"/>
      <dgm:spPr/>
    </dgm:pt>
    <dgm:pt modelId="{9B104BCC-D557-4D9C-9DAA-D132F266588E}" type="pres">
      <dgm:prSet presAssocID="{0FEC376E-C8D3-412F-A37D-510F44B93798}" presName="node" presStyleLbl="node1" presStyleIdx="4" presStyleCnt="10" custScaleX="164417" custScaleY="108858" custRadScaleRad="104142" custRadScaleInc="-37664">
        <dgm:presLayoutVars>
          <dgm:bulletEnabled val="1"/>
        </dgm:presLayoutVars>
      </dgm:prSet>
      <dgm:spPr/>
    </dgm:pt>
    <dgm:pt modelId="{7EB155CA-4147-4969-8F86-EBD77D000F66}" type="pres">
      <dgm:prSet presAssocID="{0FEC376E-C8D3-412F-A37D-510F44B93798}" presName="spNode" presStyleCnt="0"/>
      <dgm:spPr/>
    </dgm:pt>
    <dgm:pt modelId="{435C3398-6C12-41EC-B88E-63DFF9F8246B}" type="pres">
      <dgm:prSet presAssocID="{59B00BA0-582E-465B-AE43-981969CE79A9}" presName="sibTrans" presStyleLbl="sibTrans1D1" presStyleIdx="4" presStyleCnt="10"/>
      <dgm:spPr/>
    </dgm:pt>
    <dgm:pt modelId="{D35F8DAB-A92C-421D-82CC-636293C24753}" type="pres">
      <dgm:prSet presAssocID="{24F32885-F42D-4101-A482-B48EC871C5BD}" presName="node" presStyleLbl="node1" presStyleIdx="5" presStyleCnt="10" custScaleX="164417" custScaleY="108858" custRadScaleRad="99864">
        <dgm:presLayoutVars>
          <dgm:bulletEnabled val="1"/>
        </dgm:presLayoutVars>
      </dgm:prSet>
      <dgm:spPr/>
    </dgm:pt>
    <dgm:pt modelId="{8BA5224F-2B66-4191-9DBF-63C993BF8485}" type="pres">
      <dgm:prSet presAssocID="{24F32885-F42D-4101-A482-B48EC871C5BD}" presName="spNode" presStyleCnt="0"/>
      <dgm:spPr/>
    </dgm:pt>
    <dgm:pt modelId="{5A223F80-D2A1-4C58-9FF5-E217C7E355AD}" type="pres">
      <dgm:prSet presAssocID="{B21F1E4C-7E53-451C-90E9-B5B146ECC591}" presName="sibTrans" presStyleLbl="sibTrans1D1" presStyleIdx="5" presStyleCnt="10"/>
      <dgm:spPr/>
    </dgm:pt>
    <dgm:pt modelId="{68FED44D-302C-498E-AF4B-812090EB00FB}" type="pres">
      <dgm:prSet presAssocID="{14E99345-88D2-404B-AAB4-207A2160364D}" presName="node" presStyleLbl="node1" presStyleIdx="6" presStyleCnt="10" custScaleX="190174" custScaleY="108858" custRadScaleRad="101765" custRadScaleInc="43944">
        <dgm:presLayoutVars>
          <dgm:bulletEnabled val="1"/>
        </dgm:presLayoutVars>
      </dgm:prSet>
      <dgm:spPr/>
    </dgm:pt>
    <dgm:pt modelId="{92AD00FA-395D-41CF-A7A2-D2E98FF3242C}" type="pres">
      <dgm:prSet presAssocID="{14E99345-88D2-404B-AAB4-207A2160364D}" presName="spNode" presStyleCnt="0"/>
      <dgm:spPr/>
    </dgm:pt>
    <dgm:pt modelId="{FED1A51C-2521-489D-B168-DA5D78AF95DE}" type="pres">
      <dgm:prSet presAssocID="{A42EFF47-764E-4D5F-B722-6CF4E6792E84}" presName="sibTrans" presStyleLbl="sibTrans1D1" presStyleIdx="6" presStyleCnt="10"/>
      <dgm:spPr/>
    </dgm:pt>
    <dgm:pt modelId="{95A8D033-ABCF-49B8-B640-E1C094BDC1D8}" type="pres">
      <dgm:prSet presAssocID="{C5406C83-BF4A-4496-A875-E517D1D5A7B8}" presName="node" presStyleLbl="node1" presStyleIdx="7" presStyleCnt="10" custScaleX="164417" custScaleY="108858">
        <dgm:presLayoutVars>
          <dgm:bulletEnabled val="1"/>
        </dgm:presLayoutVars>
      </dgm:prSet>
      <dgm:spPr/>
    </dgm:pt>
    <dgm:pt modelId="{9B56F786-C48E-48D5-A694-CD42F3F16B54}" type="pres">
      <dgm:prSet presAssocID="{C5406C83-BF4A-4496-A875-E517D1D5A7B8}" presName="spNode" presStyleCnt="0"/>
      <dgm:spPr/>
    </dgm:pt>
    <dgm:pt modelId="{342291FC-DFFD-44AC-AAF4-9E1B43BB393F}" type="pres">
      <dgm:prSet presAssocID="{06C6780E-A0E9-484D-B782-02D25EB6C1F3}" presName="sibTrans" presStyleLbl="sibTrans1D1" presStyleIdx="7" presStyleCnt="10"/>
      <dgm:spPr/>
    </dgm:pt>
    <dgm:pt modelId="{550D856C-4673-4C23-8388-531303C947C4}" type="pres">
      <dgm:prSet presAssocID="{457CD626-2FE5-4C5E-8D58-7855DD42A084}" presName="node" presStyleLbl="node1" presStyleIdx="8" presStyleCnt="10" custScaleX="164417" custScaleY="108858">
        <dgm:presLayoutVars>
          <dgm:bulletEnabled val="1"/>
        </dgm:presLayoutVars>
      </dgm:prSet>
      <dgm:spPr/>
    </dgm:pt>
    <dgm:pt modelId="{9C017800-33B3-447C-A262-1828A1D18EEF}" type="pres">
      <dgm:prSet presAssocID="{457CD626-2FE5-4C5E-8D58-7855DD42A084}" presName="spNode" presStyleCnt="0"/>
      <dgm:spPr/>
    </dgm:pt>
    <dgm:pt modelId="{AAD4A83B-107B-4415-84D9-192C89532DAF}" type="pres">
      <dgm:prSet presAssocID="{10EDE3D0-A8F4-4D41-8D58-9CC70935D1AA}" presName="sibTrans" presStyleLbl="sibTrans1D1" presStyleIdx="8" presStyleCnt="10"/>
      <dgm:spPr/>
    </dgm:pt>
    <dgm:pt modelId="{763B3E6D-3BE7-4D94-9309-1BC17D09671E}" type="pres">
      <dgm:prSet presAssocID="{08D7AB91-AB16-4F88-BC86-09749B17A2DF}" presName="node" presStyleLbl="node1" presStyleIdx="9" presStyleCnt="10" custScaleX="164417" custScaleY="108858" custRadScaleRad="98358" custRadScaleInc="-37280">
        <dgm:presLayoutVars>
          <dgm:bulletEnabled val="1"/>
        </dgm:presLayoutVars>
      </dgm:prSet>
      <dgm:spPr/>
    </dgm:pt>
    <dgm:pt modelId="{C4BE889B-6448-477C-A617-59FE700672C6}" type="pres">
      <dgm:prSet presAssocID="{08D7AB91-AB16-4F88-BC86-09749B17A2DF}" presName="spNode" presStyleCnt="0"/>
      <dgm:spPr/>
    </dgm:pt>
    <dgm:pt modelId="{E23E6E84-4A77-4D51-BE13-ADAAE62874F4}" type="pres">
      <dgm:prSet presAssocID="{AC575645-20B0-4D8C-8456-78EB90E80F66}" presName="sibTrans" presStyleLbl="sibTrans1D1" presStyleIdx="9" presStyleCnt="10"/>
      <dgm:spPr/>
    </dgm:pt>
  </dgm:ptLst>
  <dgm:cxnLst>
    <dgm:cxn modelId="{5F9D3D00-053F-497C-805C-B73D5FA42206}" type="presOf" srcId="{28AA6254-3B53-4443-BF97-59A6D9AE6B9D}" destId="{71529F7E-6368-4990-BDF9-4751C9272BA7}" srcOrd="0" destOrd="0" presId="urn:microsoft.com/office/officeart/2005/8/layout/cycle5"/>
    <dgm:cxn modelId="{EAFED015-5581-4B22-9670-ED9B411E6A2E}" type="presOf" srcId="{09B4E67E-67FF-4864-8B9D-268C1E8B169F}" destId="{9F924009-9CDE-4CC6-A044-609AC5B00802}" srcOrd="0" destOrd="0" presId="urn:microsoft.com/office/officeart/2005/8/layout/cycle5"/>
    <dgm:cxn modelId="{C65FB717-1F61-4B9D-BCAD-FA57B4AEEA65}" srcId="{FB3E26B3-44ED-4EE9-90A2-A606DB623825}" destId="{14E99345-88D2-404B-AAB4-207A2160364D}" srcOrd="6" destOrd="0" parTransId="{18244F6F-663D-421A-B632-DC03F020BF0E}" sibTransId="{A42EFF47-764E-4D5F-B722-6CF4E6792E84}"/>
    <dgm:cxn modelId="{A1C0E01E-12E9-48E0-86CE-39F8989F5E17}" srcId="{FB3E26B3-44ED-4EE9-90A2-A606DB623825}" destId="{24F32885-F42D-4101-A482-B48EC871C5BD}" srcOrd="5" destOrd="0" parTransId="{42AE3271-4F27-40E2-B5C3-51A7413CF52C}" sibTransId="{B21F1E4C-7E53-451C-90E9-B5B146ECC591}"/>
    <dgm:cxn modelId="{5A05A123-AA91-4E6B-B4F0-D07EFD89CBF4}" type="presOf" srcId="{C5406C83-BF4A-4496-A875-E517D1D5A7B8}" destId="{95A8D033-ABCF-49B8-B640-E1C094BDC1D8}" srcOrd="0" destOrd="0" presId="urn:microsoft.com/office/officeart/2005/8/layout/cycle5"/>
    <dgm:cxn modelId="{564F9635-9020-4739-9F21-CB9D6CB81B15}" type="presOf" srcId="{874F752F-F472-4F03-A9C2-968E045ABAC8}" destId="{0447AD31-1F95-4899-97E3-B92FF6231DE6}" srcOrd="0" destOrd="0" presId="urn:microsoft.com/office/officeart/2005/8/layout/cycle5"/>
    <dgm:cxn modelId="{CC6D6A36-F467-4FB5-9F49-9E8DEF92FD2E}" type="presOf" srcId="{24F32885-F42D-4101-A482-B48EC871C5BD}" destId="{D35F8DAB-A92C-421D-82CC-636293C24753}" srcOrd="0" destOrd="0" presId="urn:microsoft.com/office/officeart/2005/8/layout/cycle5"/>
    <dgm:cxn modelId="{096EEA39-35B8-4F2D-99A7-4EE77EB15648}" srcId="{FB3E26B3-44ED-4EE9-90A2-A606DB623825}" destId="{28AA6254-3B53-4443-BF97-59A6D9AE6B9D}" srcOrd="1" destOrd="0" parTransId="{27B7CAAD-22F7-4462-9D83-3AF039A866A7}" sibTransId="{E4C69D2A-C6B3-41FF-9984-EA97E309515A}"/>
    <dgm:cxn modelId="{8E9B0945-29FE-49B9-8709-EB4EF139530E}" type="presOf" srcId="{A42EFF47-764E-4D5F-B722-6CF4E6792E84}" destId="{FED1A51C-2521-489D-B168-DA5D78AF95DE}" srcOrd="0" destOrd="0" presId="urn:microsoft.com/office/officeart/2005/8/layout/cycle5"/>
    <dgm:cxn modelId="{C12F6E46-9AAF-455B-996F-BFB61FB59197}" type="presOf" srcId="{57540958-EAC7-4504-9062-6FA3ADE2CD46}" destId="{0FFD3785-E4AC-4A1B-BDA8-A5AB232454FC}" srcOrd="0" destOrd="0" presId="urn:microsoft.com/office/officeart/2005/8/layout/cycle5"/>
    <dgm:cxn modelId="{E5DB554B-5ECA-46DF-A7F7-47FD26400B88}" srcId="{FB3E26B3-44ED-4EE9-90A2-A606DB623825}" destId="{051BD61B-F4CF-472C-9B39-8934595000B3}" srcOrd="2" destOrd="0" parTransId="{675AB769-E63C-452E-AF40-B3C54A048531}" sibTransId="{C18EB4CA-58E8-49C7-8204-783A3D5C850B}"/>
    <dgm:cxn modelId="{5C857350-D908-4584-865F-4EE317E99991}" srcId="{FB3E26B3-44ED-4EE9-90A2-A606DB623825}" destId="{0FEC376E-C8D3-412F-A37D-510F44B93798}" srcOrd="4" destOrd="0" parTransId="{E49E4D95-2B99-46A9-A999-52FE8BEBE4EA}" sibTransId="{59B00BA0-582E-465B-AE43-981969CE79A9}"/>
    <dgm:cxn modelId="{571D1B5E-D132-42B5-B482-DE99625CAD67}" type="presOf" srcId="{59B00BA0-582E-465B-AE43-981969CE79A9}" destId="{435C3398-6C12-41EC-B88E-63DFF9F8246B}" srcOrd="0" destOrd="0" presId="urn:microsoft.com/office/officeart/2005/8/layout/cycle5"/>
    <dgm:cxn modelId="{EBA1FC6A-D542-4125-A7F6-5C772FD62503}" srcId="{FB3E26B3-44ED-4EE9-90A2-A606DB623825}" destId="{AC8BEF05-A779-4312-905C-FB73335EA26E}" srcOrd="3" destOrd="0" parTransId="{7A7857D7-488F-44D9-B2D5-FB16AC86D9C1}" sibTransId="{874F752F-F472-4F03-A9C2-968E045ABAC8}"/>
    <dgm:cxn modelId="{0A01776F-95B4-4187-B23A-A5B786F47E1D}" type="presOf" srcId="{06C6780E-A0E9-484D-B782-02D25EB6C1F3}" destId="{342291FC-DFFD-44AC-AAF4-9E1B43BB393F}" srcOrd="0" destOrd="0" presId="urn:microsoft.com/office/officeart/2005/8/layout/cycle5"/>
    <dgm:cxn modelId="{11707382-C909-426F-A000-E74AAA854BB2}" type="presOf" srcId="{FB3E26B3-44ED-4EE9-90A2-A606DB623825}" destId="{6FBADBEC-9E4B-45FB-B191-2A51ABADC7E4}" srcOrd="0" destOrd="0" presId="urn:microsoft.com/office/officeart/2005/8/layout/cycle5"/>
    <dgm:cxn modelId="{73900583-3CAA-4234-9153-2F578D22C4B9}" srcId="{FB3E26B3-44ED-4EE9-90A2-A606DB623825}" destId="{457CD626-2FE5-4C5E-8D58-7855DD42A084}" srcOrd="8" destOrd="0" parTransId="{694C3CD6-A3CF-4EFC-B22E-450D1FA25715}" sibTransId="{10EDE3D0-A8F4-4D41-8D58-9CC70935D1AA}"/>
    <dgm:cxn modelId="{B81E2483-7833-4B95-8647-4789174F223A}" type="presOf" srcId="{457CD626-2FE5-4C5E-8D58-7855DD42A084}" destId="{550D856C-4673-4C23-8388-531303C947C4}" srcOrd="0" destOrd="0" presId="urn:microsoft.com/office/officeart/2005/8/layout/cycle5"/>
    <dgm:cxn modelId="{DC038098-7120-46FB-86E6-1F521A13592A}" type="presOf" srcId="{0FEC376E-C8D3-412F-A37D-510F44B93798}" destId="{9B104BCC-D557-4D9C-9DAA-D132F266588E}" srcOrd="0" destOrd="0" presId="urn:microsoft.com/office/officeart/2005/8/layout/cycle5"/>
    <dgm:cxn modelId="{96FA71A2-059F-4880-9EB9-DDAD292920FC}" type="presOf" srcId="{14E99345-88D2-404B-AAB4-207A2160364D}" destId="{68FED44D-302C-498E-AF4B-812090EB00FB}" srcOrd="0" destOrd="0" presId="urn:microsoft.com/office/officeart/2005/8/layout/cycle5"/>
    <dgm:cxn modelId="{E55474A8-DC73-4DA2-95E2-15EE7D6E2DA1}" type="presOf" srcId="{AC575645-20B0-4D8C-8456-78EB90E80F66}" destId="{E23E6E84-4A77-4D51-BE13-ADAAE62874F4}" srcOrd="0" destOrd="0" presId="urn:microsoft.com/office/officeart/2005/8/layout/cycle5"/>
    <dgm:cxn modelId="{9637D8B0-8F33-48BF-BCE2-831385577BAF}" type="presOf" srcId="{08D7AB91-AB16-4F88-BC86-09749B17A2DF}" destId="{763B3E6D-3BE7-4D94-9309-1BC17D09671E}" srcOrd="0" destOrd="0" presId="urn:microsoft.com/office/officeart/2005/8/layout/cycle5"/>
    <dgm:cxn modelId="{82CCE5B3-1D14-410E-8710-35C7B61F4501}" type="presOf" srcId="{AC8BEF05-A779-4312-905C-FB73335EA26E}" destId="{10689D44-9C46-4CFC-A258-F4F30D427A5E}" srcOrd="0" destOrd="0" presId="urn:microsoft.com/office/officeart/2005/8/layout/cycle5"/>
    <dgm:cxn modelId="{178969BC-C958-47F3-93CC-4ED9DF8E05AC}" type="presOf" srcId="{C18EB4CA-58E8-49C7-8204-783A3D5C850B}" destId="{0F8A0C4A-1F17-446F-87B0-A06885D4DF55}" srcOrd="0" destOrd="0" presId="urn:microsoft.com/office/officeart/2005/8/layout/cycle5"/>
    <dgm:cxn modelId="{44685BC1-C240-4DA4-921D-BE97D46802C1}" type="presOf" srcId="{051BD61B-F4CF-472C-9B39-8934595000B3}" destId="{1BE4E520-C104-444A-906A-37D440D7DD8E}" srcOrd="0" destOrd="0" presId="urn:microsoft.com/office/officeart/2005/8/layout/cycle5"/>
    <dgm:cxn modelId="{928105C3-44A2-4B65-80E5-1755D82FADF2}" type="presOf" srcId="{E4C69D2A-C6B3-41FF-9984-EA97E309515A}" destId="{5DC217FA-DE20-4E8A-A516-FDEBC1D1B5FD}" srcOrd="0" destOrd="0" presId="urn:microsoft.com/office/officeart/2005/8/layout/cycle5"/>
    <dgm:cxn modelId="{1FCA57CC-9428-4BAE-BF32-2DC2A1D74E6F}" type="presOf" srcId="{10EDE3D0-A8F4-4D41-8D58-9CC70935D1AA}" destId="{AAD4A83B-107B-4415-84D9-192C89532DAF}" srcOrd="0" destOrd="0" presId="urn:microsoft.com/office/officeart/2005/8/layout/cycle5"/>
    <dgm:cxn modelId="{F72393D7-C577-4EEB-9902-58EB7F4024A5}" srcId="{FB3E26B3-44ED-4EE9-90A2-A606DB623825}" destId="{C5406C83-BF4A-4496-A875-E517D1D5A7B8}" srcOrd="7" destOrd="0" parTransId="{66353C16-7081-4077-A123-3E3A14CBE819}" sibTransId="{06C6780E-A0E9-484D-B782-02D25EB6C1F3}"/>
    <dgm:cxn modelId="{434961DF-F232-436B-B330-7B6962AE0F6C}" srcId="{FB3E26B3-44ED-4EE9-90A2-A606DB623825}" destId="{08D7AB91-AB16-4F88-BC86-09749B17A2DF}" srcOrd="9" destOrd="0" parTransId="{0EBF383B-D599-486A-9027-3EFA8A960857}" sibTransId="{AC575645-20B0-4D8C-8456-78EB90E80F66}"/>
    <dgm:cxn modelId="{D7F088E7-8063-4CCC-896A-2BBCCECC313A}" type="presOf" srcId="{B21F1E4C-7E53-451C-90E9-B5B146ECC591}" destId="{5A223F80-D2A1-4C58-9FF5-E217C7E355AD}" srcOrd="0" destOrd="0" presId="urn:microsoft.com/office/officeart/2005/8/layout/cycle5"/>
    <dgm:cxn modelId="{99BF1DFC-9175-476E-B483-342EA7080B7C}" srcId="{FB3E26B3-44ED-4EE9-90A2-A606DB623825}" destId="{57540958-EAC7-4504-9062-6FA3ADE2CD46}" srcOrd="0" destOrd="0" parTransId="{A9CC8740-5610-4518-9CF5-A7DF73906855}" sibTransId="{09B4E67E-67FF-4864-8B9D-268C1E8B169F}"/>
    <dgm:cxn modelId="{B8AF76CA-A1C3-446D-98B0-EF5324A235A5}" type="presParOf" srcId="{6FBADBEC-9E4B-45FB-B191-2A51ABADC7E4}" destId="{0FFD3785-E4AC-4A1B-BDA8-A5AB232454FC}" srcOrd="0" destOrd="0" presId="urn:microsoft.com/office/officeart/2005/8/layout/cycle5"/>
    <dgm:cxn modelId="{30AAA58E-CFF7-47B3-A7C6-C94DE83F1AB0}" type="presParOf" srcId="{6FBADBEC-9E4B-45FB-B191-2A51ABADC7E4}" destId="{0F3DDCA5-ED61-407C-A73D-5A01AD100D3F}" srcOrd="1" destOrd="0" presId="urn:microsoft.com/office/officeart/2005/8/layout/cycle5"/>
    <dgm:cxn modelId="{BA5616DD-E546-4F51-9D31-31EDC6BE1135}" type="presParOf" srcId="{6FBADBEC-9E4B-45FB-B191-2A51ABADC7E4}" destId="{9F924009-9CDE-4CC6-A044-609AC5B00802}" srcOrd="2" destOrd="0" presId="urn:microsoft.com/office/officeart/2005/8/layout/cycle5"/>
    <dgm:cxn modelId="{9339FEE5-A190-4B04-A63A-165DECC09D18}" type="presParOf" srcId="{6FBADBEC-9E4B-45FB-B191-2A51ABADC7E4}" destId="{71529F7E-6368-4990-BDF9-4751C9272BA7}" srcOrd="3" destOrd="0" presId="urn:microsoft.com/office/officeart/2005/8/layout/cycle5"/>
    <dgm:cxn modelId="{F7815F1E-776A-4AC9-80AA-74D535E64C75}" type="presParOf" srcId="{6FBADBEC-9E4B-45FB-B191-2A51ABADC7E4}" destId="{138E3DCA-E7BB-4894-9C1C-4A9296075A07}" srcOrd="4" destOrd="0" presId="urn:microsoft.com/office/officeart/2005/8/layout/cycle5"/>
    <dgm:cxn modelId="{F188D748-6609-46E2-B447-AC97CCDBB43C}" type="presParOf" srcId="{6FBADBEC-9E4B-45FB-B191-2A51ABADC7E4}" destId="{5DC217FA-DE20-4E8A-A516-FDEBC1D1B5FD}" srcOrd="5" destOrd="0" presId="urn:microsoft.com/office/officeart/2005/8/layout/cycle5"/>
    <dgm:cxn modelId="{F2F81294-726E-4EBB-AE3D-9E9B2F92646B}" type="presParOf" srcId="{6FBADBEC-9E4B-45FB-B191-2A51ABADC7E4}" destId="{1BE4E520-C104-444A-906A-37D440D7DD8E}" srcOrd="6" destOrd="0" presId="urn:microsoft.com/office/officeart/2005/8/layout/cycle5"/>
    <dgm:cxn modelId="{E0267711-8EED-4907-B0B5-118138AAAF02}" type="presParOf" srcId="{6FBADBEC-9E4B-45FB-B191-2A51ABADC7E4}" destId="{27356D03-EF6D-4D18-8C98-C17AECE5FB79}" srcOrd="7" destOrd="0" presId="urn:microsoft.com/office/officeart/2005/8/layout/cycle5"/>
    <dgm:cxn modelId="{7FD93E15-7F33-4586-A91B-F917F4300FB2}" type="presParOf" srcId="{6FBADBEC-9E4B-45FB-B191-2A51ABADC7E4}" destId="{0F8A0C4A-1F17-446F-87B0-A06885D4DF55}" srcOrd="8" destOrd="0" presId="urn:microsoft.com/office/officeart/2005/8/layout/cycle5"/>
    <dgm:cxn modelId="{D713EDB6-5FF4-4065-BCA3-93501D2A389F}" type="presParOf" srcId="{6FBADBEC-9E4B-45FB-B191-2A51ABADC7E4}" destId="{10689D44-9C46-4CFC-A258-F4F30D427A5E}" srcOrd="9" destOrd="0" presId="urn:microsoft.com/office/officeart/2005/8/layout/cycle5"/>
    <dgm:cxn modelId="{4995644D-5EBE-4A99-A1BC-6457113F5B18}" type="presParOf" srcId="{6FBADBEC-9E4B-45FB-B191-2A51ABADC7E4}" destId="{2F7004DC-F9D8-4D21-9EF4-938FB9DFE050}" srcOrd="10" destOrd="0" presId="urn:microsoft.com/office/officeart/2005/8/layout/cycle5"/>
    <dgm:cxn modelId="{BF6BA139-77A2-4EAD-950D-2348D7177968}" type="presParOf" srcId="{6FBADBEC-9E4B-45FB-B191-2A51ABADC7E4}" destId="{0447AD31-1F95-4899-97E3-B92FF6231DE6}" srcOrd="11" destOrd="0" presId="urn:microsoft.com/office/officeart/2005/8/layout/cycle5"/>
    <dgm:cxn modelId="{9CFD30CD-8D1E-4002-9B58-F503696F70CA}" type="presParOf" srcId="{6FBADBEC-9E4B-45FB-B191-2A51ABADC7E4}" destId="{9B104BCC-D557-4D9C-9DAA-D132F266588E}" srcOrd="12" destOrd="0" presId="urn:microsoft.com/office/officeart/2005/8/layout/cycle5"/>
    <dgm:cxn modelId="{CDB61DBF-20F2-4C4D-B372-7BE123824580}" type="presParOf" srcId="{6FBADBEC-9E4B-45FB-B191-2A51ABADC7E4}" destId="{7EB155CA-4147-4969-8F86-EBD77D000F66}" srcOrd="13" destOrd="0" presId="urn:microsoft.com/office/officeart/2005/8/layout/cycle5"/>
    <dgm:cxn modelId="{F2043FEE-CCC7-476B-A13D-248F37FECA53}" type="presParOf" srcId="{6FBADBEC-9E4B-45FB-B191-2A51ABADC7E4}" destId="{435C3398-6C12-41EC-B88E-63DFF9F8246B}" srcOrd="14" destOrd="0" presId="urn:microsoft.com/office/officeart/2005/8/layout/cycle5"/>
    <dgm:cxn modelId="{FED656E2-4802-461F-9DC8-90608E9E4B23}" type="presParOf" srcId="{6FBADBEC-9E4B-45FB-B191-2A51ABADC7E4}" destId="{D35F8DAB-A92C-421D-82CC-636293C24753}" srcOrd="15" destOrd="0" presId="urn:microsoft.com/office/officeart/2005/8/layout/cycle5"/>
    <dgm:cxn modelId="{C371C2B8-3E3A-4232-A413-1CE759872161}" type="presParOf" srcId="{6FBADBEC-9E4B-45FB-B191-2A51ABADC7E4}" destId="{8BA5224F-2B66-4191-9DBF-63C993BF8485}" srcOrd="16" destOrd="0" presId="urn:microsoft.com/office/officeart/2005/8/layout/cycle5"/>
    <dgm:cxn modelId="{2E1FDA5E-D17D-471E-8B54-47AA8F574DC7}" type="presParOf" srcId="{6FBADBEC-9E4B-45FB-B191-2A51ABADC7E4}" destId="{5A223F80-D2A1-4C58-9FF5-E217C7E355AD}" srcOrd="17" destOrd="0" presId="urn:microsoft.com/office/officeart/2005/8/layout/cycle5"/>
    <dgm:cxn modelId="{B4EE42E3-D6B5-4F53-9AEB-B91A33D460E4}" type="presParOf" srcId="{6FBADBEC-9E4B-45FB-B191-2A51ABADC7E4}" destId="{68FED44D-302C-498E-AF4B-812090EB00FB}" srcOrd="18" destOrd="0" presId="urn:microsoft.com/office/officeart/2005/8/layout/cycle5"/>
    <dgm:cxn modelId="{47983B6A-42B0-4FD7-A807-640EFD660592}" type="presParOf" srcId="{6FBADBEC-9E4B-45FB-B191-2A51ABADC7E4}" destId="{92AD00FA-395D-41CF-A7A2-D2E98FF3242C}" srcOrd="19" destOrd="0" presId="urn:microsoft.com/office/officeart/2005/8/layout/cycle5"/>
    <dgm:cxn modelId="{92F4FBCC-B707-44A5-8D15-2282CEE12C87}" type="presParOf" srcId="{6FBADBEC-9E4B-45FB-B191-2A51ABADC7E4}" destId="{FED1A51C-2521-489D-B168-DA5D78AF95DE}" srcOrd="20" destOrd="0" presId="urn:microsoft.com/office/officeart/2005/8/layout/cycle5"/>
    <dgm:cxn modelId="{9D9C3A09-FD83-4DC4-ADD9-DF88553DEFE7}" type="presParOf" srcId="{6FBADBEC-9E4B-45FB-B191-2A51ABADC7E4}" destId="{95A8D033-ABCF-49B8-B640-E1C094BDC1D8}" srcOrd="21" destOrd="0" presId="urn:microsoft.com/office/officeart/2005/8/layout/cycle5"/>
    <dgm:cxn modelId="{626C17D2-17F2-4922-B41B-66E778189463}" type="presParOf" srcId="{6FBADBEC-9E4B-45FB-B191-2A51ABADC7E4}" destId="{9B56F786-C48E-48D5-A694-CD42F3F16B54}" srcOrd="22" destOrd="0" presId="urn:microsoft.com/office/officeart/2005/8/layout/cycle5"/>
    <dgm:cxn modelId="{19295284-6783-427B-BCDF-DDD07C86698E}" type="presParOf" srcId="{6FBADBEC-9E4B-45FB-B191-2A51ABADC7E4}" destId="{342291FC-DFFD-44AC-AAF4-9E1B43BB393F}" srcOrd="23" destOrd="0" presId="urn:microsoft.com/office/officeart/2005/8/layout/cycle5"/>
    <dgm:cxn modelId="{C8F054B5-12D6-47B6-900F-2DDEDFE13D34}" type="presParOf" srcId="{6FBADBEC-9E4B-45FB-B191-2A51ABADC7E4}" destId="{550D856C-4673-4C23-8388-531303C947C4}" srcOrd="24" destOrd="0" presId="urn:microsoft.com/office/officeart/2005/8/layout/cycle5"/>
    <dgm:cxn modelId="{5237C4C0-7B79-4E11-8110-B10AB6D02F0D}" type="presParOf" srcId="{6FBADBEC-9E4B-45FB-B191-2A51ABADC7E4}" destId="{9C017800-33B3-447C-A262-1828A1D18EEF}" srcOrd="25" destOrd="0" presId="urn:microsoft.com/office/officeart/2005/8/layout/cycle5"/>
    <dgm:cxn modelId="{DEA1FC35-4DCB-4758-8D8B-D85EB4139951}" type="presParOf" srcId="{6FBADBEC-9E4B-45FB-B191-2A51ABADC7E4}" destId="{AAD4A83B-107B-4415-84D9-192C89532DAF}" srcOrd="26" destOrd="0" presId="urn:microsoft.com/office/officeart/2005/8/layout/cycle5"/>
    <dgm:cxn modelId="{E23F4DE3-054C-43F6-9245-3160A57F8109}" type="presParOf" srcId="{6FBADBEC-9E4B-45FB-B191-2A51ABADC7E4}" destId="{763B3E6D-3BE7-4D94-9309-1BC17D09671E}" srcOrd="27" destOrd="0" presId="urn:microsoft.com/office/officeart/2005/8/layout/cycle5"/>
    <dgm:cxn modelId="{200FF418-0083-4578-A701-41FD838C181C}" type="presParOf" srcId="{6FBADBEC-9E4B-45FB-B191-2A51ABADC7E4}" destId="{C4BE889B-6448-477C-A617-59FE700672C6}" srcOrd="28" destOrd="0" presId="urn:microsoft.com/office/officeart/2005/8/layout/cycle5"/>
    <dgm:cxn modelId="{E2FF1CF6-AD11-4896-A0BB-4B1A7CDFC8C9}" type="presParOf" srcId="{6FBADBEC-9E4B-45FB-B191-2A51ABADC7E4}" destId="{E23E6E84-4A77-4D51-BE13-ADAAE62874F4}" srcOrd="29"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FAC89-D7E8-4893-B3BB-44E44230F43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331C28AD-42F3-4939-885D-3F2012CCDDD5}">
      <dgm:prSet custT="1"/>
      <dgm:spPr/>
      <dgm:t>
        <a:bodyPr/>
        <a:lstStyle/>
        <a:p>
          <a:pPr rtl="0"/>
          <a:r>
            <a:rPr lang="en-GB" sz="1400" dirty="0" err="1"/>
            <a:t>Qbasics</a:t>
          </a:r>
          <a:endParaRPr lang="en-GB" sz="1400" dirty="0"/>
        </a:p>
      </dgm:t>
    </dgm:pt>
    <dgm:pt modelId="{C3832755-753F-4FC1-9B68-C37BF91F297B}" type="parTrans" cxnId="{2BE6DA90-1BEB-4844-8319-00899453069B}">
      <dgm:prSet/>
      <dgm:spPr/>
      <dgm:t>
        <a:bodyPr/>
        <a:lstStyle/>
        <a:p>
          <a:endParaRPr lang="en-GB"/>
        </a:p>
      </dgm:t>
    </dgm:pt>
    <dgm:pt modelId="{0E75F9CE-D1FF-4329-90A0-E1F258EA9419}" type="sibTrans" cxnId="{2BE6DA90-1BEB-4844-8319-00899453069B}">
      <dgm:prSet/>
      <dgm:spPr/>
      <dgm:t>
        <a:bodyPr/>
        <a:lstStyle/>
        <a:p>
          <a:endParaRPr lang="en-GB"/>
        </a:p>
      </dgm:t>
    </dgm:pt>
    <dgm:pt modelId="{0A54965E-55AB-42BF-ABBD-6C3B09F3B5EE}">
      <dgm:prSet custT="1"/>
      <dgm:spPr>
        <a:solidFill>
          <a:srgbClr val="80746E">
            <a:alpha val="90000"/>
          </a:srgbClr>
        </a:solidFill>
      </dgm:spPr>
      <dgm:t>
        <a:bodyPr/>
        <a:lstStyle/>
        <a:p>
          <a:pPr rtl="0"/>
          <a:r>
            <a:rPr lang="en-GB" sz="1400" dirty="0"/>
            <a:t>MSc Quality Management</a:t>
          </a:r>
        </a:p>
      </dgm:t>
    </dgm:pt>
    <dgm:pt modelId="{8E10F45C-0E4A-4033-8051-57407178E753}" type="parTrans" cxnId="{AF65EBEA-98A3-4861-9AF1-4CFA10DA5B1D}">
      <dgm:prSet/>
      <dgm:spPr/>
      <dgm:t>
        <a:bodyPr/>
        <a:lstStyle/>
        <a:p>
          <a:endParaRPr lang="en-GB"/>
        </a:p>
      </dgm:t>
    </dgm:pt>
    <dgm:pt modelId="{591AC1B0-5F02-494E-BB26-2853DC2C6224}" type="sibTrans" cxnId="{AF65EBEA-98A3-4861-9AF1-4CFA10DA5B1D}">
      <dgm:prSet/>
      <dgm:spPr/>
      <dgm:t>
        <a:bodyPr/>
        <a:lstStyle/>
        <a:p>
          <a:endParaRPr lang="en-GB"/>
        </a:p>
      </dgm:t>
    </dgm:pt>
    <dgm:pt modelId="{8C3910EA-C595-455E-9049-495BACC2CCD6}">
      <dgm:prSet custT="1"/>
      <dgm:spPr/>
      <dgm:t>
        <a:bodyPr/>
        <a:lstStyle/>
        <a:p>
          <a:pPr rtl="0"/>
          <a:r>
            <a:rPr lang="en-GB" sz="1400" dirty="0"/>
            <a:t>MBB coaching</a:t>
          </a:r>
        </a:p>
      </dgm:t>
    </dgm:pt>
    <dgm:pt modelId="{6D7D9B6E-219E-4539-814E-A7126BCBCA76}" type="parTrans" cxnId="{D1074F8C-3543-42BF-804D-9FADBB7FF866}">
      <dgm:prSet/>
      <dgm:spPr/>
      <dgm:t>
        <a:bodyPr/>
        <a:lstStyle/>
        <a:p>
          <a:endParaRPr lang="en-GB"/>
        </a:p>
      </dgm:t>
    </dgm:pt>
    <dgm:pt modelId="{D023A15E-41BE-4AED-91B0-EC58B0331ABC}" type="sibTrans" cxnId="{D1074F8C-3543-42BF-804D-9FADBB7FF866}">
      <dgm:prSet/>
      <dgm:spPr/>
      <dgm:t>
        <a:bodyPr/>
        <a:lstStyle/>
        <a:p>
          <a:endParaRPr lang="en-GB"/>
        </a:p>
      </dgm:t>
    </dgm:pt>
    <dgm:pt modelId="{8BEF6979-2622-4F68-A6B7-7BD067D3CA51}">
      <dgm:prSet custT="1"/>
      <dgm:spPr/>
      <dgm:t>
        <a:bodyPr/>
        <a:lstStyle/>
        <a:p>
          <a:pPr rtl="0"/>
          <a:r>
            <a:rPr lang="en-GB" sz="1400" dirty="0" err="1"/>
            <a:t>Blackbelt</a:t>
          </a:r>
          <a:r>
            <a:rPr lang="en-GB" sz="1400" dirty="0"/>
            <a:t> Training</a:t>
          </a:r>
        </a:p>
      </dgm:t>
    </dgm:pt>
    <dgm:pt modelId="{526D2095-E9B9-4451-A968-496E8D69EB64}" type="parTrans" cxnId="{F2CD819A-46C9-4B38-ABB8-B70FF080AE0A}">
      <dgm:prSet/>
      <dgm:spPr/>
      <dgm:t>
        <a:bodyPr/>
        <a:lstStyle/>
        <a:p>
          <a:endParaRPr lang="en-GB"/>
        </a:p>
      </dgm:t>
    </dgm:pt>
    <dgm:pt modelId="{49188D35-70F3-4881-92CB-D63A6296A3F9}" type="sibTrans" cxnId="{F2CD819A-46C9-4B38-ABB8-B70FF080AE0A}">
      <dgm:prSet/>
      <dgm:spPr/>
      <dgm:t>
        <a:bodyPr/>
        <a:lstStyle/>
        <a:p>
          <a:endParaRPr lang="en-GB"/>
        </a:p>
      </dgm:t>
    </dgm:pt>
    <dgm:pt modelId="{4697C370-4A21-47A1-AB4D-F96C3C184E5D}">
      <dgm:prSet custT="1"/>
      <dgm:spPr/>
      <dgm:t>
        <a:bodyPr/>
        <a:lstStyle/>
        <a:p>
          <a:pPr rtl="0"/>
          <a:r>
            <a:rPr lang="en-GB" sz="1400" dirty="0"/>
            <a:t>Project Management Training </a:t>
          </a:r>
        </a:p>
      </dgm:t>
    </dgm:pt>
    <dgm:pt modelId="{5EC17DCD-C8ED-4C18-B07A-04C3042F16F4}" type="parTrans" cxnId="{211417A3-00CA-4D20-A49E-103D11E99F05}">
      <dgm:prSet/>
      <dgm:spPr/>
      <dgm:t>
        <a:bodyPr/>
        <a:lstStyle/>
        <a:p>
          <a:endParaRPr lang="en-GB"/>
        </a:p>
      </dgm:t>
    </dgm:pt>
    <dgm:pt modelId="{8D6788D4-B618-403D-A783-88A7D76F2EAF}" type="sibTrans" cxnId="{211417A3-00CA-4D20-A49E-103D11E99F05}">
      <dgm:prSet/>
      <dgm:spPr/>
      <dgm:t>
        <a:bodyPr/>
        <a:lstStyle/>
        <a:p>
          <a:endParaRPr lang="en-GB"/>
        </a:p>
      </dgm:t>
    </dgm:pt>
    <dgm:pt modelId="{EAF28520-5A8A-466E-AC03-D476BC9312E4}">
      <dgm:prSet custT="1"/>
      <dgm:spPr/>
      <dgm:t>
        <a:bodyPr/>
        <a:lstStyle/>
        <a:p>
          <a:pPr rtl="0"/>
          <a:r>
            <a:rPr lang="en-GB" sz="1400" dirty="0"/>
            <a:t>Greenbelt Training</a:t>
          </a:r>
        </a:p>
      </dgm:t>
    </dgm:pt>
    <dgm:pt modelId="{1FAFFCF9-9EFD-4581-8CF4-CC1DC7663B0E}" type="parTrans" cxnId="{5990112A-041C-4ECD-999F-E832E3857DEA}">
      <dgm:prSet/>
      <dgm:spPr/>
      <dgm:t>
        <a:bodyPr/>
        <a:lstStyle/>
        <a:p>
          <a:endParaRPr lang="en-GB"/>
        </a:p>
      </dgm:t>
    </dgm:pt>
    <dgm:pt modelId="{8552AB99-9DC0-48C1-902C-B7636DBD7524}" type="sibTrans" cxnId="{5990112A-041C-4ECD-999F-E832E3857DEA}">
      <dgm:prSet/>
      <dgm:spPr/>
      <dgm:t>
        <a:bodyPr/>
        <a:lstStyle/>
        <a:p>
          <a:endParaRPr lang="en-GB"/>
        </a:p>
      </dgm:t>
    </dgm:pt>
    <dgm:pt modelId="{EF7BB172-3813-4BE5-9B11-F3168C8C88C6}">
      <dgm:prSet custT="1"/>
      <dgm:spPr/>
      <dgm:t>
        <a:bodyPr/>
        <a:lstStyle/>
        <a:p>
          <a:pPr rtl="0"/>
          <a:r>
            <a:rPr lang="en-GB" sz="1400" dirty="0"/>
            <a:t>Internal Assessor Training</a:t>
          </a:r>
        </a:p>
      </dgm:t>
    </dgm:pt>
    <dgm:pt modelId="{A099A2B4-6E5B-4F6A-8E3A-511159C9EE5B}" type="parTrans" cxnId="{EC39DE00-35B5-4AE3-90D0-1F8C71767BB0}">
      <dgm:prSet/>
      <dgm:spPr/>
      <dgm:t>
        <a:bodyPr/>
        <a:lstStyle/>
        <a:p>
          <a:endParaRPr lang="en-GB"/>
        </a:p>
      </dgm:t>
    </dgm:pt>
    <dgm:pt modelId="{4BE0F927-78F8-4906-8A38-35F684FE345A}" type="sibTrans" cxnId="{EC39DE00-35B5-4AE3-90D0-1F8C71767BB0}">
      <dgm:prSet/>
      <dgm:spPr/>
      <dgm:t>
        <a:bodyPr/>
        <a:lstStyle/>
        <a:p>
          <a:endParaRPr lang="en-GB"/>
        </a:p>
      </dgm:t>
    </dgm:pt>
    <dgm:pt modelId="{64003521-8CA8-419F-B04B-263602033752}">
      <dgm:prSet custT="1"/>
      <dgm:spPr/>
      <dgm:t>
        <a:bodyPr/>
        <a:lstStyle/>
        <a:p>
          <a:pPr rtl="0"/>
          <a:r>
            <a:rPr lang="en-GB" sz="1400" dirty="0"/>
            <a:t>Automated Toolkit</a:t>
          </a:r>
        </a:p>
      </dgm:t>
    </dgm:pt>
    <dgm:pt modelId="{EDFBBE45-6BA5-44F8-B993-42751DEA4F98}" type="parTrans" cxnId="{A2371BCE-73E8-4209-A0F9-F7EEE8BDF127}">
      <dgm:prSet/>
      <dgm:spPr/>
      <dgm:t>
        <a:bodyPr/>
        <a:lstStyle/>
        <a:p>
          <a:endParaRPr lang="en-GB"/>
        </a:p>
      </dgm:t>
    </dgm:pt>
    <dgm:pt modelId="{B26780FD-2D6A-4573-884B-A3F6978070C6}" type="sibTrans" cxnId="{A2371BCE-73E8-4209-A0F9-F7EEE8BDF127}">
      <dgm:prSet/>
      <dgm:spPr/>
      <dgm:t>
        <a:bodyPr/>
        <a:lstStyle/>
        <a:p>
          <a:endParaRPr lang="en-GB"/>
        </a:p>
      </dgm:t>
    </dgm:pt>
    <dgm:pt modelId="{2F27AECF-D192-4396-9D66-6564BD47E623}" type="pres">
      <dgm:prSet presAssocID="{0BDFAC89-D7E8-4893-B3BB-44E44230F43A}" presName="compositeShape" presStyleCnt="0">
        <dgm:presLayoutVars>
          <dgm:dir/>
          <dgm:resizeHandles/>
        </dgm:presLayoutVars>
      </dgm:prSet>
      <dgm:spPr/>
    </dgm:pt>
    <dgm:pt modelId="{6A1D7E0B-F6D2-4708-B645-CDB7E85DADC3}" type="pres">
      <dgm:prSet presAssocID="{0BDFAC89-D7E8-4893-B3BB-44E44230F43A}" presName="pyramid" presStyleLbl="node1" presStyleIdx="0" presStyleCnt="1" custLinFactNeighborX="-39551" custLinFactNeighborY="62196"/>
      <dgm:spPr>
        <a:solidFill>
          <a:srgbClr val="01A982"/>
        </a:solidFill>
      </dgm:spPr>
    </dgm:pt>
    <dgm:pt modelId="{2CE83200-484E-45DA-A240-30C8D587C9E4}" type="pres">
      <dgm:prSet presAssocID="{0BDFAC89-D7E8-4893-B3BB-44E44230F43A}" presName="theList" presStyleCnt="0"/>
      <dgm:spPr/>
    </dgm:pt>
    <dgm:pt modelId="{AF8AD69F-7F1E-4E75-BD03-D9FAF2D82A2F}" type="pres">
      <dgm:prSet presAssocID="{0A54965E-55AB-42BF-ABBD-6C3B09F3B5EE}" presName="aNode" presStyleLbl="fgAcc1" presStyleIdx="0" presStyleCnt="8">
        <dgm:presLayoutVars>
          <dgm:bulletEnabled val="1"/>
        </dgm:presLayoutVars>
      </dgm:prSet>
      <dgm:spPr/>
    </dgm:pt>
    <dgm:pt modelId="{D9035B81-8003-489F-9657-F44698416ABE}" type="pres">
      <dgm:prSet presAssocID="{0A54965E-55AB-42BF-ABBD-6C3B09F3B5EE}" presName="aSpace" presStyleCnt="0"/>
      <dgm:spPr/>
    </dgm:pt>
    <dgm:pt modelId="{ECEF30CC-4253-483C-89B1-A07F6AAC9AB0}" type="pres">
      <dgm:prSet presAssocID="{8C3910EA-C595-455E-9049-495BACC2CCD6}" presName="aNode" presStyleLbl="fgAcc1" presStyleIdx="1" presStyleCnt="8">
        <dgm:presLayoutVars>
          <dgm:bulletEnabled val="1"/>
        </dgm:presLayoutVars>
      </dgm:prSet>
      <dgm:spPr/>
    </dgm:pt>
    <dgm:pt modelId="{CBEFE6BD-F6E6-4FE6-A029-865DA4E2A004}" type="pres">
      <dgm:prSet presAssocID="{8C3910EA-C595-455E-9049-495BACC2CCD6}" presName="aSpace" presStyleCnt="0"/>
      <dgm:spPr/>
    </dgm:pt>
    <dgm:pt modelId="{BA1CBAE0-DE45-4254-B1D6-586B50FCAB39}" type="pres">
      <dgm:prSet presAssocID="{8BEF6979-2622-4F68-A6B7-7BD067D3CA51}" presName="aNode" presStyleLbl="fgAcc1" presStyleIdx="2" presStyleCnt="8">
        <dgm:presLayoutVars>
          <dgm:bulletEnabled val="1"/>
        </dgm:presLayoutVars>
      </dgm:prSet>
      <dgm:spPr/>
    </dgm:pt>
    <dgm:pt modelId="{82E3AA32-8512-46F5-806A-0B096A49D761}" type="pres">
      <dgm:prSet presAssocID="{8BEF6979-2622-4F68-A6B7-7BD067D3CA51}" presName="aSpace" presStyleCnt="0"/>
      <dgm:spPr/>
    </dgm:pt>
    <dgm:pt modelId="{43EDED04-834F-443D-830F-474505AA97A6}" type="pres">
      <dgm:prSet presAssocID="{4697C370-4A21-47A1-AB4D-F96C3C184E5D}" presName="aNode" presStyleLbl="fgAcc1" presStyleIdx="3" presStyleCnt="8">
        <dgm:presLayoutVars>
          <dgm:bulletEnabled val="1"/>
        </dgm:presLayoutVars>
      </dgm:prSet>
      <dgm:spPr/>
    </dgm:pt>
    <dgm:pt modelId="{B4826060-C73B-44FE-AF98-B29BD903412D}" type="pres">
      <dgm:prSet presAssocID="{4697C370-4A21-47A1-AB4D-F96C3C184E5D}" presName="aSpace" presStyleCnt="0"/>
      <dgm:spPr/>
    </dgm:pt>
    <dgm:pt modelId="{83DABE9C-EA83-4760-A30C-40E7D1FF6B02}" type="pres">
      <dgm:prSet presAssocID="{EAF28520-5A8A-466E-AC03-D476BC9312E4}" presName="aNode" presStyleLbl="fgAcc1" presStyleIdx="4" presStyleCnt="8">
        <dgm:presLayoutVars>
          <dgm:bulletEnabled val="1"/>
        </dgm:presLayoutVars>
      </dgm:prSet>
      <dgm:spPr/>
    </dgm:pt>
    <dgm:pt modelId="{284E41BE-C2D2-4A55-9CF3-D26359EF9523}" type="pres">
      <dgm:prSet presAssocID="{EAF28520-5A8A-466E-AC03-D476BC9312E4}" presName="aSpace" presStyleCnt="0"/>
      <dgm:spPr/>
    </dgm:pt>
    <dgm:pt modelId="{A9E959B2-A3A8-4FB0-8701-F19F52B3174E}" type="pres">
      <dgm:prSet presAssocID="{EF7BB172-3813-4BE5-9B11-F3168C8C88C6}" presName="aNode" presStyleLbl="fgAcc1" presStyleIdx="5" presStyleCnt="8">
        <dgm:presLayoutVars>
          <dgm:bulletEnabled val="1"/>
        </dgm:presLayoutVars>
      </dgm:prSet>
      <dgm:spPr/>
    </dgm:pt>
    <dgm:pt modelId="{939C09B4-2222-4ED5-8E49-00E934D8C9CB}" type="pres">
      <dgm:prSet presAssocID="{EF7BB172-3813-4BE5-9B11-F3168C8C88C6}" presName="aSpace" presStyleCnt="0"/>
      <dgm:spPr/>
    </dgm:pt>
    <dgm:pt modelId="{97724723-EE85-49A6-80D7-525DC96F9741}" type="pres">
      <dgm:prSet presAssocID="{64003521-8CA8-419F-B04B-263602033752}" presName="aNode" presStyleLbl="fgAcc1" presStyleIdx="6" presStyleCnt="8">
        <dgm:presLayoutVars>
          <dgm:bulletEnabled val="1"/>
        </dgm:presLayoutVars>
      </dgm:prSet>
      <dgm:spPr/>
    </dgm:pt>
    <dgm:pt modelId="{E04F6BB8-1014-4D67-8380-2ACF6D5C65FA}" type="pres">
      <dgm:prSet presAssocID="{64003521-8CA8-419F-B04B-263602033752}" presName="aSpace" presStyleCnt="0"/>
      <dgm:spPr/>
    </dgm:pt>
    <dgm:pt modelId="{B42DA886-4D62-431C-A2B7-EA01530E8DAE}" type="pres">
      <dgm:prSet presAssocID="{331C28AD-42F3-4939-885D-3F2012CCDDD5}" presName="aNode" presStyleLbl="fgAcc1" presStyleIdx="7" presStyleCnt="8">
        <dgm:presLayoutVars>
          <dgm:bulletEnabled val="1"/>
        </dgm:presLayoutVars>
      </dgm:prSet>
      <dgm:spPr/>
    </dgm:pt>
    <dgm:pt modelId="{424476D4-ACC1-4F9D-AD00-FA7C2DCD82C5}" type="pres">
      <dgm:prSet presAssocID="{331C28AD-42F3-4939-885D-3F2012CCDDD5}" presName="aSpace" presStyleCnt="0"/>
      <dgm:spPr/>
    </dgm:pt>
  </dgm:ptLst>
  <dgm:cxnLst>
    <dgm:cxn modelId="{EC39DE00-35B5-4AE3-90D0-1F8C71767BB0}" srcId="{0BDFAC89-D7E8-4893-B3BB-44E44230F43A}" destId="{EF7BB172-3813-4BE5-9B11-F3168C8C88C6}" srcOrd="5" destOrd="0" parTransId="{A099A2B4-6E5B-4F6A-8E3A-511159C9EE5B}" sibTransId="{4BE0F927-78F8-4906-8A38-35F684FE345A}"/>
    <dgm:cxn modelId="{5990112A-041C-4ECD-999F-E832E3857DEA}" srcId="{0BDFAC89-D7E8-4893-B3BB-44E44230F43A}" destId="{EAF28520-5A8A-466E-AC03-D476BC9312E4}" srcOrd="4" destOrd="0" parTransId="{1FAFFCF9-9EFD-4581-8CF4-CC1DC7663B0E}" sibTransId="{8552AB99-9DC0-48C1-902C-B7636DBD7524}"/>
    <dgm:cxn modelId="{CCF1982D-D1DC-4A50-A037-554FEDA2E712}" type="presOf" srcId="{4697C370-4A21-47A1-AB4D-F96C3C184E5D}" destId="{43EDED04-834F-443D-830F-474505AA97A6}" srcOrd="0" destOrd="0" presId="urn:microsoft.com/office/officeart/2005/8/layout/pyramid2"/>
    <dgm:cxn modelId="{91E7152E-ACF8-4F01-83C2-FB16E0D75E69}" type="presOf" srcId="{EAF28520-5A8A-466E-AC03-D476BC9312E4}" destId="{83DABE9C-EA83-4760-A30C-40E7D1FF6B02}" srcOrd="0" destOrd="0" presId="urn:microsoft.com/office/officeart/2005/8/layout/pyramid2"/>
    <dgm:cxn modelId="{1A213C50-E489-41C6-B85E-79C0F0FAD672}" type="presOf" srcId="{0A54965E-55AB-42BF-ABBD-6C3B09F3B5EE}" destId="{AF8AD69F-7F1E-4E75-BD03-D9FAF2D82A2F}" srcOrd="0" destOrd="0" presId="urn:microsoft.com/office/officeart/2005/8/layout/pyramid2"/>
    <dgm:cxn modelId="{5C277A6E-615A-4867-9639-178A4D8F8FA8}" type="presOf" srcId="{64003521-8CA8-419F-B04B-263602033752}" destId="{97724723-EE85-49A6-80D7-525DC96F9741}" srcOrd="0" destOrd="0" presId="urn:microsoft.com/office/officeart/2005/8/layout/pyramid2"/>
    <dgm:cxn modelId="{D1074F8C-3543-42BF-804D-9FADBB7FF866}" srcId="{0BDFAC89-D7E8-4893-B3BB-44E44230F43A}" destId="{8C3910EA-C595-455E-9049-495BACC2CCD6}" srcOrd="1" destOrd="0" parTransId="{6D7D9B6E-219E-4539-814E-A7126BCBCA76}" sibTransId="{D023A15E-41BE-4AED-91B0-EC58B0331ABC}"/>
    <dgm:cxn modelId="{2BE6DA90-1BEB-4844-8319-00899453069B}" srcId="{0BDFAC89-D7E8-4893-B3BB-44E44230F43A}" destId="{331C28AD-42F3-4939-885D-3F2012CCDDD5}" srcOrd="7" destOrd="0" parTransId="{C3832755-753F-4FC1-9B68-C37BF91F297B}" sibTransId="{0E75F9CE-D1FF-4329-90A0-E1F258EA9419}"/>
    <dgm:cxn modelId="{F2CD819A-46C9-4B38-ABB8-B70FF080AE0A}" srcId="{0BDFAC89-D7E8-4893-B3BB-44E44230F43A}" destId="{8BEF6979-2622-4F68-A6B7-7BD067D3CA51}" srcOrd="2" destOrd="0" parTransId="{526D2095-E9B9-4451-A968-496E8D69EB64}" sibTransId="{49188D35-70F3-4881-92CB-D63A6296A3F9}"/>
    <dgm:cxn modelId="{211417A3-00CA-4D20-A49E-103D11E99F05}" srcId="{0BDFAC89-D7E8-4893-B3BB-44E44230F43A}" destId="{4697C370-4A21-47A1-AB4D-F96C3C184E5D}" srcOrd="3" destOrd="0" parTransId="{5EC17DCD-C8ED-4C18-B07A-04C3042F16F4}" sibTransId="{8D6788D4-B618-403D-A783-88A7D76F2EAF}"/>
    <dgm:cxn modelId="{A01E02B1-A1E5-45D6-8C62-BDE7D3D153E8}" type="presOf" srcId="{8BEF6979-2622-4F68-A6B7-7BD067D3CA51}" destId="{BA1CBAE0-DE45-4254-B1D6-586B50FCAB39}" srcOrd="0" destOrd="0" presId="urn:microsoft.com/office/officeart/2005/8/layout/pyramid2"/>
    <dgm:cxn modelId="{9C4BC1C9-5280-4981-8F9F-60BC83DB7B1A}" type="presOf" srcId="{8C3910EA-C595-455E-9049-495BACC2CCD6}" destId="{ECEF30CC-4253-483C-89B1-A07F6AAC9AB0}" srcOrd="0" destOrd="0" presId="urn:microsoft.com/office/officeart/2005/8/layout/pyramid2"/>
    <dgm:cxn modelId="{A2371BCE-73E8-4209-A0F9-F7EEE8BDF127}" srcId="{0BDFAC89-D7E8-4893-B3BB-44E44230F43A}" destId="{64003521-8CA8-419F-B04B-263602033752}" srcOrd="6" destOrd="0" parTransId="{EDFBBE45-6BA5-44F8-B993-42751DEA4F98}" sibTransId="{B26780FD-2D6A-4573-884B-A3F6978070C6}"/>
    <dgm:cxn modelId="{F52FDEDF-EAC1-4CEF-B783-8E5CB7FC2CD6}" type="presOf" srcId="{EF7BB172-3813-4BE5-9B11-F3168C8C88C6}" destId="{A9E959B2-A3A8-4FB0-8701-F19F52B3174E}" srcOrd="0" destOrd="0" presId="urn:microsoft.com/office/officeart/2005/8/layout/pyramid2"/>
    <dgm:cxn modelId="{AF65EBEA-98A3-4861-9AF1-4CFA10DA5B1D}" srcId="{0BDFAC89-D7E8-4893-B3BB-44E44230F43A}" destId="{0A54965E-55AB-42BF-ABBD-6C3B09F3B5EE}" srcOrd="0" destOrd="0" parTransId="{8E10F45C-0E4A-4033-8051-57407178E753}" sibTransId="{591AC1B0-5F02-494E-BB26-2853DC2C6224}"/>
    <dgm:cxn modelId="{F103EFEA-6C3E-4185-A652-B87CF338E9A0}" type="presOf" srcId="{0BDFAC89-D7E8-4893-B3BB-44E44230F43A}" destId="{2F27AECF-D192-4396-9D66-6564BD47E623}" srcOrd="0" destOrd="0" presId="urn:microsoft.com/office/officeart/2005/8/layout/pyramid2"/>
    <dgm:cxn modelId="{C6AD81F6-E859-4000-BADB-93AEDF663C04}" type="presOf" srcId="{331C28AD-42F3-4939-885D-3F2012CCDDD5}" destId="{B42DA886-4D62-431C-A2B7-EA01530E8DAE}" srcOrd="0" destOrd="0" presId="urn:microsoft.com/office/officeart/2005/8/layout/pyramid2"/>
    <dgm:cxn modelId="{CE9F3F51-BB9F-4F63-BAAF-84D5A19032C7}" type="presParOf" srcId="{2F27AECF-D192-4396-9D66-6564BD47E623}" destId="{6A1D7E0B-F6D2-4708-B645-CDB7E85DADC3}" srcOrd="0" destOrd="0" presId="urn:microsoft.com/office/officeart/2005/8/layout/pyramid2"/>
    <dgm:cxn modelId="{2DEA27E0-C479-465A-90A8-B98F41BB22D5}" type="presParOf" srcId="{2F27AECF-D192-4396-9D66-6564BD47E623}" destId="{2CE83200-484E-45DA-A240-30C8D587C9E4}" srcOrd="1" destOrd="0" presId="urn:microsoft.com/office/officeart/2005/8/layout/pyramid2"/>
    <dgm:cxn modelId="{10515910-ECEF-417B-8CFE-3F44FEBABDC4}" type="presParOf" srcId="{2CE83200-484E-45DA-A240-30C8D587C9E4}" destId="{AF8AD69F-7F1E-4E75-BD03-D9FAF2D82A2F}" srcOrd="0" destOrd="0" presId="urn:microsoft.com/office/officeart/2005/8/layout/pyramid2"/>
    <dgm:cxn modelId="{3B33E02F-F7B9-4CA8-9822-2EE0E77B8532}" type="presParOf" srcId="{2CE83200-484E-45DA-A240-30C8D587C9E4}" destId="{D9035B81-8003-489F-9657-F44698416ABE}" srcOrd="1" destOrd="0" presId="urn:microsoft.com/office/officeart/2005/8/layout/pyramid2"/>
    <dgm:cxn modelId="{31B77A79-E47D-46F1-BD9A-DD17773CC7AC}" type="presParOf" srcId="{2CE83200-484E-45DA-A240-30C8D587C9E4}" destId="{ECEF30CC-4253-483C-89B1-A07F6AAC9AB0}" srcOrd="2" destOrd="0" presId="urn:microsoft.com/office/officeart/2005/8/layout/pyramid2"/>
    <dgm:cxn modelId="{B5707906-D18B-478A-9BBF-56840B08E36B}" type="presParOf" srcId="{2CE83200-484E-45DA-A240-30C8D587C9E4}" destId="{CBEFE6BD-F6E6-4FE6-A029-865DA4E2A004}" srcOrd="3" destOrd="0" presId="urn:microsoft.com/office/officeart/2005/8/layout/pyramid2"/>
    <dgm:cxn modelId="{C55B3D10-A324-4F04-9EA8-E4D682C08407}" type="presParOf" srcId="{2CE83200-484E-45DA-A240-30C8D587C9E4}" destId="{BA1CBAE0-DE45-4254-B1D6-586B50FCAB39}" srcOrd="4" destOrd="0" presId="urn:microsoft.com/office/officeart/2005/8/layout/pyramid2"/>
    <dgm:cxn modelId="{368BD212-2A5D-4D33-B6BB-1932A5CF175A}" type="presParOf" srcId="{2CE83200-484E-45DA-A240-30C8D587C9E4}" destId="{82E3AA32-8512-46F5-806A-0B096A49D761}" srcOrd="5" destOrd="0" presId="urn:microsoft.com/office/officeart/2005/8/layout/pyramid2"/>
    <dgm:cxn modelId="{EC3A7876-8446-486B-A923-27835D9DC138}" type="presParOf" srcId="{2CE83200-484E-45DA-A240-30C8D587C9E4}" destId="{43EDED04-834F-443D-830F-474505AA97A6}" srcOrd="6" destOrd="0" presId="urn:microsoft.com/office/officeart/2005/8/layout/pyramid2"/>
    <dgm:cxn modelId="{1FC50A3E-4589-4B82-B7DB-B158CF6A9DB8}" type="presParOf" srcId="{2CE83200-484E-45DA-A240-30C8D587C9E4}" destId="{B4826060-C73B-44FE-AF98-B29BD903412D}" srcOrd="7" destOrd="0" presId="urn:microsoft.com/office/officeart/2005/8/layout/pyramid2"/>
    <dgm:cxn modelId="{FA75B7FB-68DF-4F6B-929B-7540EC1E97B6}" type="presParOf" srcId="{2CE83200-484E-45DA-A240-30C8D587C9E4}" destId="{83DABE9C-EA83-4760-A30C-40E7D1FF6B02}" srcOrd="8" destOrd="0" presId="urn:microsoft.com/office/officeart/2005/8/layout/pyramid2"/>
    <dgm:cxn modelId="{CEC9C906-BD6C-48C2-8103-A9D62B5DAC73}" type="presParOf" srcId="{2CE83200-484E-45DA-A240-30C8D587C9E4}" destId="{284E41BE-C2D2-4A55-9CF3-D26359EF9523}" srcOrd="9" destOrd="0" presId="urn:microsoft.com/office/officeart/2005/8/layout/pyramid2"/>
    <dgm:cxn modelId="{78F239CD-5408-4A68-9582-A9DB59325E32}" type="presParOf" srcId="{2CE83200-484E-45DA-A240-30C8D587C9E4}" destId="{A9E959B2-A3A8-4FB0-8701-F19F52B3174E}" srcOrd="10" destOrd="0" presId="urn:microsoft.com/office/officeart/2005/8/layout/pyramid2"/>
    <dgm:cxn modelId="{A30B2AA6-F331-4947-AD39-3BE9267BBF68}" type="presParOf" srcId="{2CE83200-484E-45DA-A240-30C8D587C9E4}" destId="{939C09B4-2222-4ED5-8E49-00E934D8C9CB}" srcOrd="11" destOrd="0" presId="urn:microsoft.com/office/officeart/2005/8/layout/pyramid2"/>
    <dgm:cxn modelId="{C9121EF7-F63E-4335-970E-772644E27AB8}" type="presParOf" srcId="{2CE83200-484E-45DA-A240-30C8D587C9E4}" destId="{97724723-EE85-49A6-80D7-525DC96F9741}" srcOrd="12" destOrd="0" presId="urn:microsoft.com/office/officeart/2005/8/layout/pyramid2"/>
    <dgm:cxn modelId="{0E1999F3-658C-452A-90CF-6BD0A5774B43}" type="presParOf" srcId="{2CE83200-484E-45DA-A240-30C8D587C9E4}" destId="{E04F6BB8-1014-4D67-8380-2ACF6D5C65FA}" srcOrd="13" destOrd="0" presId="urn:microsoft.com/office/officeart/2005/8/layout/pyramid2"/>
    <dgm:cxn modelId="{911AC70A-8BEC-4505-9092-0A68D2E2A72D}" type="presParOf" srcId="{2CE83200-484E-45DA-A240-30C8D587C9E4}" destId="{B42DA886-4D62-431C-A2B7-EA01530E8DAE}" srcOrd="14" destOrd="0" presId="urn:microsoft.com/office/officeart/2005/8/layout/pyramid2"/>
    <dgm:cxn modelId="{9D06B29B-098A-4324-B859-DFE1130479E9}" type="presParOf" srcId="{2CE83200-484E-45DA-A240-30C8D587C9E4}" destId="{424476D4-ACC1-4F9D-AD00-FA7C2DCD82C5}"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79B71-27A8-40A7-8979-311A021D87C0}">
      <dsp:nvSpPr>
        <dsp:cNvPr id="0" name=""/>
        <dsp:cNvSpPr/>
      </dsp:nvSpPr>
      <dsp:spPr>
        <a:xfrm>
          <a:off x="2322274" y="414"/>
          <a:ext cx="1445102" cy="1445102"/>
        </a:xfrm>
        <a:prstGeom prst="ellipse">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Business needs</a:t>
          </a:r>
          <a:endParaRPr lang="en-US" sz="1200" b="1" kern="1200" dirty="0">
            <a:solidFill>
              <a:schemeClr val="bg1"/>
            </a:solidFill>
          </a:endParaRPr>
        </a:p>
      </dsp:txBody>
      <dsp:txXfrm>
        <a:off x="2533904" y="212044"/>
        <a:ext cx="1021842" cy="1021842"/>
      </dsp:txXfrm>
    </dsp:sp>
    <dsp:sp modelId="{40E25771-5972-4F5F-8792-FA0B1C37FF08}">
      <dsp:nvSpPr>
        <dsp:cNvPr id="0" name=""/>
        <dsp:cNvSpPr/>
      </dsp:nvSpPr>
      <dsp:spPr>
        <a:xfrm rot="3600000">
          <a:off x="3389816" y="1408849"/>
          <a:ext cx="383594" cy="487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418586" y="1456563"/>
        <a:ext cx="268516" cy="292634"/>
      </dsp:txXfrm>
    </dsp:sp>
    <dsp:sp modelId="{F9F842E0-F652-4DF1-B6A9-568DD9526919}">
      <dsp:nvSpPr>
        <dsp:cNvPr id="0" name=""/>
        <dsp:cNvSpPr/>
      </dsp:nvSpPr>
      <dsp:spPr>
        <a:xfrm>
          <a:off x="3406707" y="1878707"/>
          <a:ext cx="1445102" cy="1445102"/>
        </a:xfrm>
        <a:prstGeom prst="ellipse">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Employee skills</a:t>
          </a:r>
          <a:endParaRPr lang="en-US" sz="1200" b="1" kern="1200" dirty="0">
            <a:solidFill>
              <a:schemeClr val="bg1"/>
            </a:solidFill>
          </a:endParaRPr>
        </a:p>
      </dsp:txBody>
      <dsp:txXfrm>
        <a:off x="3618337" y="2090337"/>
        <a:ext cx="1021842" cy="1021842"/>
      </dsp:txXfrm>
    </dsp:sp>
    <dsp:sp modelId="{392A4BF3-F16F-47ED-978B-8673D6793C98}">
      <dsp:nvSpPr>
        <dsp:cNvPr id="0" name=""/>
        <dsp:cNvSpPr/>
      </dsp:nvSpPr>
      <dsp:spPr>
        <a:xfrm rot="10800000">
          <a:off x="2863884" y="2357398"/>
          <a:ext cx="383594" cy="487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978962" y="2454942"/>
        <a:ext cx="268516" cy="292634"/>
      </dsp:txXfrm>
    </dsp:sp>
    <dsp:sp modelId="{E3CA370E-814F-486A-B6BC-B269B60D2438}">
      <dsp:nvSpPr>
        <dsp:cNvPr id="0" name=""/>
        <dsp:cNvSpPr/>
      </dsp:nvSpPr>
      <dsp:spPr>
        <a:xfrm>
          <a:off x="1237841" y="1878707"/>
          <a:ext cx="1445102" cy="1445102"/>
        </a:xfrm>
        <a:prstGeom prst="ellipse">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Improvement curriculum</a:t>
          </a:r>
          <a:endParaRPr lang="en-US" sz="1200" b="1" kern="1200" dirty="0">
            <a:solidFill>
              <a:schemeClr val="bg1"/>
            </a:solidFill>
          </a:endParaRPr>
        </a:p>
      </dsp:txBody>
      <dsp:txXfrm>
        <a:off x="1449471" y="2090337"/>
        <a:ext cx="1021842" cy="1021842"/>
      </dsp:txXfrm>
    </dsp:sp>
    <dsp:sp modelId="{B104E7A8-AB11-4129-9988-3023CE8B9E83}">
      <dsp:nvSpPr>
        <dsp:cNvPr id="0" name=""/>
        <dsp:cNvSpPr/>
      </dsp:nvSpPr>
      <dsp:spPr>
        <a:xfrm rot="18000000">
          <a:off x="2305383" y="1427653"/>
          <a:ext cx="383594" cy="487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334153" y="1575027"/>
        <a:ext cx="268516" cy="292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3785-E4AC-4A1B-BDA8-A5AB232454FC}">
      <dsp:nvSpPr>
        <dsp:cNvPr id="0" name=""/>
        <dsp:cNvSpPr/>
      </dsp:nvSpPr>
      <dsp:spPr>
        <a:xfrm>
          <a:off x="4668533" y="-17543"/>
          <a:ext cx="1295761" cy="584153"/>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Strategic Plan </a:t>
          </a:r>
          <a:endParaRPr lang="en-US" sz="1200" b="1" kern="1200" dirty="0">
            <a:solidFill>
              <a:schemeClr val="bg1"/>
            </a:solidFill>
          </a:endParaRPr>
        </a:p>
      </dsp:txBody>
      <dsp:txXfrm>
        <a:off x="4697049" y="10973"/>
        <a:ext cx="1238729" cy="527121"/>
      </dsp:txXfrm>
    </dsp:sp>
    <dsp:sp modelId="{9F924009-9CDE-4CC6-A044-609AC5B00802}">
      <dsp:nvSpPr>
        <dsp:cNvPr id="0" name=""/>
        <dsp:cNvSpPr/>
      </dsp:nvSpPr>
      <dsp:spPr>
        <a:xfrm>
          <a:off x="2604126" y="108615"/>
          <a:ext cx="4599528" cy="4599528"/>
        </a:xfrm>
        <a:custGeom>
          <a:avLst/>
          <a:gdLst/>
          <a:ahLst/>
          <a:cxnLst/>
          <a:rect l="0" t="0" r="0" b="0"/>
          <a:pathLst>
            <a:path>
              <a:moveTo>
                <a:pt x="3418197" y="290280"/>
              </a:moveTo>
              <a:arcTo wR="2299764" hR="2299764" stAng="17945959" swAng="29592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529F7E-6368-4990-BDF9-4751C9272BA7}">
      <dsp:nvSpPr>
        <dsp:cNvPr id="0" name=""/>
        <dsp:cNvSpPr/>
      </dsp:nvSpPr>
      <dsp:spPr>
        <a:xfrm>
          <a:off x="6030634" y="540149"/>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Business improvement model</a:t>
          </a:r>
          <a:endParaRPr lang="en-US" sz="1200" kern="1200" dirty="0">
            <a:solidFill>
              <a:schemeClr val="bg1"/>
            </a:solidFill>
          </a:endParaRPr>
        </a:p>
      </dsp:txBody>
      <dsp:txXfrm>
        <a:off x="6059955" y="569470"/>
        <a:ext cx="1337029" cy="541992"/>
      </dsp:txXfrm>
    </dsp:sp>
    <dsp:sp modelId="{5DC217FA-DE20-4E8A-A516-FDEBC1D1B5FD}">
      <dsp:nvSpPr>
        <dsp:cNvPr id="0" name=""/>
        <dsp:cNvSpPr/>
      </dsp:nvSpPr>
      <dsp:spPr>
        <a:xfrm>
          <a:off x="3576812" y="829147"/>
          <a:ext cx="4599528" cy="4599528"/>
        </a:xfrm>
        <a:custGeom>
          <a:avLst/>
          <a:gdLst/>
          <a:ahLst/>
          <a:cxnLst/>
          <a:rect l="0" t="0" r="0" b="0"/>
          <a:pathLst>
            <a:path>
              <a:moveTo>
                <a:pt x="3568677" y="381750"/>
              </a:moveTo>
              <a:arcTo wR="2299764" hR="2299764" stAng="18209261" swAng="5997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E4E520-C104-444A-906A-37D440D7DD8E}">
      <dsp:nvSpPr>
        <dsp:cNvPr id="0" name=""/>
        <dsp:cNvSpPr/>
      </dsp:nvSpPr>
      <dsp:spPr>
        <a:xfrm>
          <a:off x="6968951" y="1554482"/>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Define core processes</a:t>
          </a:r>
          <a:endParaRPr lang="en-US" sz="1200" kern="1200" dirty="0">
            <a:solidFill>
              <a:schemeClr val="bg1"/>
            </a:solidFill>
          </a:endParaRPr>
        </a:p>
      </dsp:txBody>
      <dsp:txXfrm>
        <a:off x="6998272" y="1583803"/>
        <a:ext cx="1337029" cy="541992"/>
      </dsp:txXfrm>
    </dsp:sp>
    <dsp:sp modelId="{0F8A0C4A-1F17-446F-87B0-A06885D4DF55}">
      <dsp:nvSpPr>
        <dsp:cNvPr id="0" name=""/>
        <dsp:cNvSpPr/>
      </dsp:nvSpPr>
      <dsp:spPr>
        <a:xfrm>
          <a:off x="3138941" y="-155882"/>
          <a:ext cx="4599528" cy="4599528"/>
        </a:xfrm>
        <a:custGeom>
          <a:avLst/>
          <a:gdLst/>
          <a:ahLst/>
          <a:cxnLst/>
          <a:rect l="0" t="0" r="0" b="0"/>
          <a:pathLst>
            <a:path>
              <a:moveTo>
                <a:pt x="4592475" y="2479747"/>
              </a:moveTo>
              <a:arcTo wR="2299764" hR="2299764" stAng="269319" swAng="7647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0689D44-9C46-4CFC-A258-F4F30D427A5E}">
      <dsp:nvSpPr>
        <dsp:cNvPr id="0" name=""/>
        <dsp:cNvSpPr/>
      </dsp:nvSpPr>
      <dsp:spPr>
        <a:xfrm>
          <a:off x="6805784" y="2984647"/>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Monitor core processes</a:t>
          </a:r>
          <a:endParaRPr lang="en-US" sz="1200" kern="1200" dirty="0">
            <a:solidFill>
              <a:schemeClr val="bg1"/>
            </a:solidFill>
          </a:endParaRPr>
        </a:p>
      </dsp:txBody>
      <dsp:txXfrm>
        <a:off x="6835105" y="3013968"/>
        <a:ext cx="1337029" cy="541992"/>
      </dsp:txXfrm>
    </dsp:sp>
    <dsp:sp modelId="{0447AD31-1F95-4899-97E3-B92FF6231DE6}">
      <dsp:nvSpPr>
        <dsp:cNvPr id="0" name=""/>
        <dsp:cNvSpPr/>
      </dsp:nvSpPr>
      <dsp:spPr>
        <a:xfrm>
          <a:off x="2871431" y="652222"/>
          <a:ext cx="4599528" cy="4599528"/>
        </a:xfrm>
        <a:custGeom>
          <a:avLst/>
          <a:gdLst/>
          <a:ahLst/>
          <a:cxnLst/>
          <a:rect l="0" t="0" r="0" b="0"/>
          <a:pathLst>
            <a:path>
              <a:moveTo>
                <a:pt x="4477620" y="3038588"/>
              </a:moveTo>
              <a:arcTo wR="2299764" hR="2299764" stAng="1124351" swAng="4978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104BCC-D557-4D9C-9DAA-D132F266588E}">
      <dsp:nvSpPr>
        <dsp:cNvPr id="0" name=""/>
        <dsp:cNvSpPr/>
      </dsp:nvSpPr>
      <dsp:spPr>
        <a:xfrm>
          <a:off x="6174645" y="4094634"/>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Identify opportunities for improvement</a:t>
          </a:r>
          <a:endParaRPr lang="en-US" sz="1200" kern="1200" dirty="0">
            <a:solidFill>
              <a:schemeClr val="bg1"/>
            </a:solidFill>
          </a:endParaRPr>
        </a:p>
      </dsp:txBody>
      <dsp:txXfrm>
        <a:off x="6203966" y="4123955"/>
        <a:ext cx="1337029" cy="541992"/>
      </dsp:txXfrm>
    </dsp:sp>
    <dsp:sp modelId="{435C3398-6C12-41EC-B88E-63DFF9F8246B}">
      <dsp:nvSpPr>
        <dsp:cNvPr id="0" name=""/>
        <dsp:cNvSpPr/>
      </dsp:nvSpPr>
      <dsp:spPr>
        <a:xfrm>
          <a:off x="3556066" y="168282"/>
          <a:ext cx="4599528" cy="4599528"/>
        </a:xfrm>
        <a:custGeom>
          <a:avLst/>
          <a:gdLst/>
          <a:ahLst/>
          <a:cxnLst/>
          <a:rect l="0" t="0" r="0" b="0"/>
          <a:pathLst>
            <a:path>
              <a:moveTo>
                <a:pt x="2791104" y="4546429"/>
              </a:moveTo>
              <a:arcTo wR="2299764" hR="2299764" stAng="4659827" swAng="37760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35F8DAB-A92C-421D-82CC-636293C24753}">
      <dsp:nvSpPr>
        <dsp:cNvPr id="0" name=""/>
        <dsp:cNvSpPr/>
      </dsp:nvSpPr>
      <dsp:spPr>
        <a:xfrm>
          <a:off x="4618578" y="4570617"/>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Improve customer impacting processes</a:t>
          </a:r>
        </a:p>
      </dsp:txBody>
      <dsp:txXfrm>
        <a:off x="4647899" y="4599938"/>
        <a:ext cx="1337029" cy="541992"/>
      </dsp:txXfrm>
    </dsp:sp>
    <dsp:sp modelId="{5A223F80-D2A1-4C58-9FF5-E217C7E355AD}">
      <dsp:nvSpPr>
        <dsp:cNvPr id="0" name=""/>
        <dsp:cNvSpPr/>
      </dsp:nvSpPr>
      <dsp:spPr>
        <a:xfrm>
          <a:off x="2791426" y="211905"/>
          <a:ext cx="4599528" cy="4599528"/>
        </a:xfrm>
        <a:custGeom>
          <a:avLst/>
          <a:gdLst/>
          <a:ahLst/>
          <a:cxnLst/>
          <a:rect l="0" t="0" r="0" b="0"/>
          <a:pathLst>
            <a:path>
              <a:moveTo>
                <a:pt x="1742601" y="4531016"/>
              </a:moveTo>
              <a:arcTo wR="2299764" hR="2299764" stAng="6241232" swAng="3900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FED44D-302C-498E-AF4B-812090EB00FB}">
      <dsp:nvSpPr>
        <dsp:cNvPr id="0" name=""/>
        <dsp:cNvSpPr/>
      </dsp:nvSpPr>
      <dsp:spPr>
        <a:xfrm>
          <a:off x="2965439" y="4032926"/>
          <a:ext cx="1614313"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Deliver sustainable competitive advantage</a:t>
          </a:r>
        </a:p>
      </dsp:txBody>
      <dsp:txXfrm>
        <a:off x="2994760" y="4062247"/>
        <a:ext cx="1555671" cy="541992"/>
      </dsp:txXfrm>
    </dsp:sp>
    <dsp:sp modelId="{FED1A51C-2521-489D-B168-DA5D78AF95DE}">
      <dsp:nvSpPr>
        <dsp:cNvPr id="0" name=""/>
        <dsp:cNvSpPr/>
      </dsp:nvSpPr>
      <dsp:spPr>
        <a:xfrm>
          <a:off x="3091830" y="445370"/>
          <a:ext cx="4599528" cy="4599528"/>
        </a:xfrm>
        <a:custGeom>
          <a:avLst/>
          <a:gdLst/>
          <a:ahLst/>
          <a:cxnLst/>
          <a:rect l="0" t="0" r="0" b="0"/>
          <a:pathLst>
            <a:path>
              <a:moveTo>
                <a:pt x="339592" y="3502528"/>
              </a:moveTo>
              <a:arcTo wR="2299764" hR="2299764" stAng="8908001" swAng="4551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5A8D033-ABCF-49B8-B640-E1C094BDC1D8}">
      <dsp:nvSpPr>
        <dsp:cNvPr id="0" name=""/>
        <dsp:cNvSpPr/>
      </dsp:nvSpPr>
      <dsp:spPr>
        <a:xfrm>
          <a:off x="2431372" y="2984647"/>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Improve Customer loyalty</a:t>
          </a:r>
          <a:endParaRPr lang="en-US" sz="1200" kern="1200" dirty="0">
            <a:solidFill>
              <a:schemeClr val="bg1"/>
            </a:solidFill>
          </a:endParaRPr>
        </a:p>
      </dsp:txBody>
      <dsp:txXfrm>
        <a:off x="2460693" y="3013968"/>
        <a:ext cx="1337029" cy="541992"/>
      </dsp:txXfrm>
    </dsp:sp>
    <dsp:sp modelId="{342291FC-DFFD-44AC-AAF4-9E1B43BB393F}">
      <dsp:nvSpPr>
        <dsp:cNvPr id="0" name=""/>
        <dsp:cNvSpPr/>
      </dsp:nvSpPr>
      <dsp:spPr>
        <a:xfrm>
          <a:off x="3016650" y="274533"/>
          <a:ext cx="4599528" cy="4599528"/>
        </a:xfrm>
        <a:custGeom>
          <a:avLst/>
          <a:gdLst/>
          <a:ahLst/>
          <a:cxnLst/>
          <a:rect l="0" t="0" r="0" b="0"/>
          <a:pathLst>
            <a:path>
              <a:moveTo>
                <a:pt x="13403" y="2547700"/>
              </a:moveTo>
              <a:arcTo wR="2299764" hR="2299764" stAng="10428657" swAng="742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50D856C-4673-4C23-8388-531303C947C4}">
      <dsp:nvSpPr>
        <dsp:cNvPr id="0" name=""/>
        <dsp:cNvSpPr/>
      </dsp:nvSpPr>
      <dsp:spPr>
        <a:xfrm>
          <a:off x="2431372" y="1563314"/>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Improve Share of Wallet</a:t>
          </a:r>
          <a:endParaRPr lang="en-US" sz="1200" kern="1200" dirty="0">
            <a:solidFill>
              <a:schemeClr val="bg1"/>
            </a:solidFill>
          </a:endParaRPr>
        </a:p>
      </dsp:txBody>
      <dsp:txXfrm>
        <a:off x="2460693" y="1592635"/>
        <a:ext cx="1337029" cy="541992"/>
      </dsp:txXfrm>
    </dsp:sp>
    <dsp:sp modelId="{AAD4A83B-107B-4415-84D9-192C89532DAF}">
      <dsp:nvSpPr>
        <dsp:cNvPr id="0" name=""/>
        <dsp:cNvSpPr/>
      </dsp:nvSpPr>
      <dsp:spPr>
        <a:xfrm>
          <a:off x="2936051" y="424827"/>
          <a:ext cx="4599528" cy="4599528"/>
        </a:xfrm>
        <a:custGeom>
          <a:avLst/>
          <a:gdLst/>
          <a:ahLst/>
          <a:cxnLst/>
          <a:rect l="0" t="0" r="0" b="0"/>
          <a:pathLst>
            <a:path>
              <a:moveTo>
                <a:pt x="368244" y="1051507"/>
              </a:moveTo>
              <a:arcTo wR="2299764" hR="2299764" stAng="12772369" swAng="4595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3B3E6D-3BE7-4D94-9309-1BC17D09671E}">
      <dsp:nvSpPr>
        <dsp:cNvPr id="0" name=""/>
        <dsp:cNvSpPr/>
      </dsp:nvSpPr>
      <dsp:spPr>
        <a:xfrm>
          <a:off x="3150318" y="553264"/>
          <a:ext cx="1395671" cy="600634"/>
        </a:xfrm>
        <a:prstGeom prst="roundRect">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Increase revenue</a:t>
          </a:r>
        </a:p>
      </dsp:txBody>
      <dsp:txXfrm>
        <a:off x="3179639" y="582585"/>
        <a:ext cx="1337029" cy="541992"/>
      </dsp:txXfrm>
    </dsp:sp>
    <dsp:sp modelId="{E23E6E84-4A77-4D51-BE13-ADAAE62874F4}">
      <dsp:nvSpPr>
        <dsp:cNvPr id="0" name=""/>
        <dsp:cNvSpPr/>
      </dsp:nvSpPr>
      <dsp:spPr>
        <a:xfrm>
          <a:off x="3216073" y="205902"/>
          <a:ext cx="4599528" cy="4599528"/>
        </a:xfrm>
        <a:custGeom>
          <a:avLst/>
          <a:gdLst/>
          <a:ahLst/>
          <a:cxnLst/>
          <a:rect l="0" t="0" r="0" b="0"/>
          <a:pathLst>
            <a:path>
              <a:moveTo>
                <a:pt x="1155178" y="305061"/>
              </a:moveTo>
              <a:arcTo wR="2299764" hR="2299764" stAng="14409135" swAng="37050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D7E0B-F6D2-4708-B645-CDB7E85DADC3}">
      <dsp:nvSpPr>
        <dsp:cNvPr id="0" name=""/>
        <dsp:cNvSpPr/>
      </dsp:nvSpPr>
      <dsp:spPr>
        <a:xfrm>
          <a:off x="0" y="0"/>
          <a:ext cx="3663706" cy="4407589"/>
        </a:xfrm>
        <a:prstGeom prst="triangle">
          <a:avLst/>
        </a:prstGeom>
        <a:solidFill>
          <a:srgbClr val="01A9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AD69F-7F1E-4E75-BD03-D9FAF2D82A2F}">
      <dsp:nvSpPr>
        <dsp:cNvPr id="0" name=""/>
        <dsp:cNvSpPr/>
      </dsp:nvSpPr>
      <dsp:spPr>
        <a:xfrm>
          <a:off x="1831853" y="441189"/>
          <a:ext cx="2381409" cy="391690"/>
        </a:xfrm>
        <a:prstGeom prst="roundRect">
          <a:avLst/>
        </a:prstGeom>
        <a:solidFill>
          <a:srgbClr val="80746E">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MSc Quality Management</a:t>
          </a:r>
        </a:p>
      </dsp:txBody>
      <dsp:txXfrm>
        <a:off x="1850974" y="460310"/>
        <a:ext cx="2343167" cy="353448"/>
      </dsp:txXfrm>
    </dsp:sp>
    <dsp:sp modelId="{ECEF30CC-4253-483C-89B1-A07F6AAC9AB0}">
      <dsp:nvSpPr>
        <dsp:cNvPr id="0" name=""/>
        <dsp:cNvSpPr/>
      </dsp:nvSpPr>
      <dsp:spPr>
        <a:xfrm>
          <a:off x="1831853" y="881840"/>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MBB coaching</a:t>
          </a:r>
        </a:p>
      </dsp:txBody>
      <dsp:txXfrm>
        <a:off x="1850974" y="900961"/>
        <a:ext cx="2343167" cy="353448"/>
      </dsp:txXfrm>
    </dsp:sp>
    <dsp:sp modelId="{BA1CBAE0-DE45-4254-B1D6-586B50FCAB39}">
      <dsp:nvSpPr>
        <dsp:cNvPr id="0" name=""/>
        <dsp:cNvSpPr/>
      </dsp:nvSpPr>
      <dsp:spPr>
        <a:xfrm>
          <a:off x="1831853" y="1322491"/>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err="1"/>
            <a:t>Blackbelt</a:t>
          </a:r>
          <a:r>
            <a:rPr lang="en-GB" sz="1400" kern="1200" dirty="0"/>
            <a:t> Training</a:t>
          </a:r>
        </a:p>
      </dsp:txBody>
      <dsp:txXfrm>
        <a:off x="1850974" y="1341612"/>
        <a:ext cx="2343167" cy="353448"/>
      </dsp:txXfrm>
    </dsp:sp>
    <dsp:sp modelId="{43EDED04-834F-443D-830F-474505AA97A6}">
      <dsp:nvSpPr>
        <dsp:cNvPr id="0" name=""/>
        <dsp:cNvSpPr/>
      </dsp:nvSpPr>
      <dsp:spPr>
        <a:xfrm>
          <a:off x="1831853" y="1763143"/>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Project Management Training </a:t>
          </a:r>
        </a:p>
      </dsp:txBody>
      <dsp:txXfrm>
        <a:off x="1850974" y="1782264"/>
        <a:ext cx="2343167" cy="353448"/>
      </dsp:txXfrm>
    </dsp:sp>
    <dsp:sp modelId="{83DABE9C-EA83-4760-A30C-40E7D1FF6B02}">
      <dsp:nvSpPr>
        <dsp:cNvPr id="0" name=""/>
        <dsp:cNvSpPr/>
      </dsp:nvSpPr>
      <dsp:spPr>
        <a:xfrm>
          <a:off x="1831853" y="2203794"/>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Greenbelt Training</a:t>
          </a:r>
        </a:p>
      </dsp:txBody>
      <dsp:txXfrm>
        <a:off x="1850974" y="2222915"/>
        <a:ext cx="2343167" cy="353448"/>
      </dsp:txXfrm>
    </dsp:sp>
    <dsp:sp modelId="{A9E959B2-A3A8-4FB0-8701-F19F52B3174E}">
      <dsp:nvSpPr>
        <dsp:cNvPr id="0" name=""/>
        <dsp:cNvSpPr/>
      </dsp:nvSpPr>
      <dsp:spPr>
        <a:xfrm>
          <a:off x="1831853" y="2644445"/>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Internal Assessor Training</a:t>
          </a:r>
        </a:p>
      </dsp:txBody>
      <dsp:txXfrm>
        <a:off x="1850974" y="2663566"/>
        <a:ext cx="2343167" cy="353448"/>
      </dsp:txXfrm>
    </dsp:sp>
    <dsp:sp modelId="{97724723-EE85-49A6-80D7-525DC96F9741}">
      <dsp:nvSpPr>
        <dsp:cNvPr id="0" name=""/>
        <dsp:cNvSpPr/>
      </dsp:nvSpPr>
      <dsp:spPr>
        <a:xfrm>
          <a:off x="1831853" y="3085097"/>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t>Automated Toolkit</a:t>
          </a:r>
        </a:p>
      </dsp:txBody>
      <dsp:txXfrm>
        <a:off x="1850974" y="3104218"/>
        <a:ext cx="2343167" cy="353448"/>
      </dsp:txXfrm>
    </dsp:sp>
    <dsp:sp modelId="{B42DA886-4D62-431C-A2B7-EA01530E8DAE}">
      <dsp:nvSpPr>
        <dsp:cNvPr id="0" name=""/>
        <dsp:cNvSpPr/>
      </dsp:nvSpPr>
      <dsp:spPr>
        <a:xfrm>
          <a:off x="1831853" y="3525748"/>
          <a:ext cx="2381409" cy="3916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err="1"/>
            <a:t>Qbasics</a:t>
          </a:r>
          <a:endParaRPr lang="en-GB" sz="1400" kern="1200" dirty="0"/>
        </a:p>
      </dsp:txBody>
      <dsp:txXfrm>
        <a:off x="1850974" y="3544869"/>
        <a:ext cx="2343167" cy="35344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10/25/18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a:t>
            </a:fld>
            <a:endParaRPr lang="en-US"/>
          </a:p>
        </p:txBody>
      </p:sp>
    </p:spTree>
    <p:extLst>
      <p:ext uri="{BB962C8B-B14F-4D97-AF65-F5344CB8AC3E}">
        <p14:creationId xmlns:p14="http://schemas.microsoft.com/office/powerpoint/2010/main" val="29898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55214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85000" lnSpcReduction="10000"/>
          </a:bodyPr>
          <a:lstStyle/>
          <a:p>
            <a:pPr marL="380990" lvl="2" indent="-380990">
              <a:spcAft>
                <a:spcPts val="1600"/>
              </a:spcAft>
              <a:buSzPct val="100000"/>
              <a:buFont typeface="Arial" pitchFamily="34" charset="0"/>
              <a:buChar char="•"/>
            </a:pPr>
            <a:r>
              <a:rPr lang="en-US" sz="2133" dirty="0">
                <a:solidFill>
                  <a:schemeClr val="tx1"/>
                </a:solidFill>
              </a:rPr>
              <a:t>Program objective to accelerate product quality and customer experience improvement for  EG by cultivating quality-driving behaviors and metrics to address cultural barriers</a:t>
            </a:r>
          </a:p>
          <a:p>
            <a:pPr marL="380990" indent="-380990">
              <a:spcAft>
                <a:spcPts val="1600"/>
              </a:spcAft>
              <a:buFont typeface="Arial" pitchFamily="34" charset="0"/>
              <a:buChar char="•"/>
            </a:pPr>
            <a:r>
              <a:rPr lang="en-US" sz="2133" dirty="0"/>
              <a:t>Pride Builder and SME interview campaign provided an understanding of quality culture root causes, key performance behaviors, and mechanism concepts</a:t>
            </a:r>
          </a:p>
          <a:p>
            <a:pPr marL="380990" indent="-380990">
              <a:spcAft>
                <a:spcPts val="1600"/>
              </a:spcAft>
              <a:buFont typeface="Arial" pitchFamily="34" charset="0"/>
              <a:buChar char="•"/>
            </a:pPr>
            <a:r>
              <a:rPr lang="en-US" sz="2133" dirty="0"/>
              <a:t>Behaviors and mechanisms combined to form specific quality culture programs that can be put on an implementation roadmap and work plan</a:t>
            </a:r>
          </a:p>
          <a:p>
            <a:pPr marL="380990" indent="-380990">
              <a:spcAft>
                <a:spcPts val="1600"/>
              </a:spcAft>
              <a:buFont typeface="Arial" pitchFamily="34" charset="0"/>
              <a:buChar char="•"/>
            </a:pPr>
            <a:r>
              <a:rPr lang="en-US" sz="2133" dirty="0"/>
              <a:t>Chartered programs led by EG TCE/Q with engagement and support from broader EG organization and Booz &amp; Company</a:t>
            </a:r>
          </a:p>
          <a:p>
            <a:pPr marL="380990" indent="-380990">
              <a:spcAft>
                <a:spcPts val="1600"/>
              </a:spcAft>
              <a:buFont typeface="Arial" pitchFamily="34" charset="0"/>
              <a:buChar char="•"/>
            </a:pPr>
            <a:r>
              <a:rPr lang="en-US" sz="2133" dirty="0"/>
              <a:t>Accomplishments made in Quality Communications, VOC, Metrics and Quality Training</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5</a:t>
            </a:fld>
            <a:endParaRPr lang="en-GB" dirty="0"/>
          </a:p>
        </p:txBody>
      </p:sp>
    </p:spTree>
    <p:extLst>
      <p:ext uri="{BB962C8B-B14F-4D97-AF65-F5344CB8AC3E}">
        <p14:creationId xmlns:p14="http://schemas.microsoft.com/office/powerpoint/2010/main" val="388113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extLst>
      <p:ext uri="{BB962C8B-B14F-4D97-AF65-F5344CB8AC3E}">
        <p14:creationId xmlns:p14="http://schemas.microsoft.com/office/powerpoint/2010/main" val="294638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extLst>
      <p:ext uri="{BB962C8B-B14F-4D97-AF65-F5344CB8AC3E}">
        <p14:creationId xmlns:p14="http://schemas.microsoft.com/office/powerpoint/2010/main" val="243854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FEAE42-E3FE-4405-B7FC-4425D05B92A0}" type="slidenum">
              <a:rPr lang="en-GB" smtClean="0"/>
              <a:pPr/>
              <a:t>20</a:t>
            </a:fld>
            <a:endParaRPr lang="en-GB"/>
          </a:p>
        </p:txBody>
      </p:sp>
    </p:spTree>
    <p:extLst>
      <p:ext uri="{BB962C8B-B14F-4D97-AF65-F5344CB8AC3E}">
        <p14:creationId xmlns:p14="http://schemas.microsoft.com/office/powerpoint/2010/main" val="223399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21</a:t>
            </a:fld>
            <a:endParaRPr lang="en-US"/>
          </a:p>
        </p:txBody>
      </p:sp>
    </p:spTree>
    <p:extLst>
      <p:ext uri="{BB962C8B-B14F-4D97-AF65-F5344CB8AC3E}">
        <p14:creationId xmlns:p14="http://schemas.microsoft.com/office/powerpoint/2010/main" val="3653268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0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SynergyRack_WithPane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2" y="2209800"/>
            <a:ext cx="8914608" cy="1905000"/>
          </a:xfrm>
        </p:spPr>
        <p:txBody>
          <a:bodyPr anchor="b"/>
          <a:lstStyle>
            <a:lvl1pPr>
              <a:lnSpc>
                <a:spcPct val="80000"/>
              </a:lnSpc>
              <a:defRPr sz="6600"/>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18665296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0B227BB1-D338-4626-90A7-37EF472DA761}"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7AEF134A-8180-4CF0-8725-2B84DC29EB04}"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FA13BEF8-F3A0-44B9-808D-D1B755398A9F}"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99B8C643-15E6-40BA-9ADB-B7C9AFA08D1B}"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AF55B29B-0586-4912-A0C4-D49081981AA3}"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D1C58EA3-A1AC-45FC-BAFB-F8BC2F8150AF}"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fld id="{F600499D-8958-48F4-B1FC-A95484E687FA}" type="datetime4">
              <a:rPr lang="en-US" smtClean="0"/>
              <a:t>October 25, 2018</a:t>
            </a:fld>
            <a:endParaRPr/>
          </a:p>
        </p:txBody>
      </p:sp>
      <p:sp>
        <p:nvSpPr>
          <p:cNvPr id="8" name="Footer Placeholder 7"/>
          <p:cNvSpPr>
            <a:spLocks noGrp="1"/>
          </p:cNvSpPr>
          <p:nvPr>
            <p:ph type="ftr" sz="quarter" idx="11"/>
          </p:nvPr>
        </p:nvSpPr>
        <p:spPr/>
        <p:txBody>
          <a:bodyPr/>
          <a:lstStyle/>
          <a:p>
            <a:r>
              <a:rPr lang="en-US"/>
              <a:t>HPE Confidential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D92A3-D132-4075-8DB8-FA918A9F9D9E}"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8F43311-081F-4B61-8024-691D5FFFD474}"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829141B-2956-4DA4-9A3B-3CE009CA4687}"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6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2" name="Picture 1" descr="20160410_HPE_SF_55_WINDOW_MEETINGS_09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6079"/>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7924008" cy="1905000"/>
          </a:xfrm>
        </p:spPr>
        <p:txBody>
          <a:bodyPr anchor="b"/>
          <a:lstStyle>
            <a:lvl1pPr>
              <a:lnSpc>
                <a:spcPct val="80000"/>
              </a:lnSpc>
              <a:defRPr sz="6600">
                <a:solidFill>
                  <a:schemeClr val="bg1"/>
                </a:solidFill>
              </a:defRPr>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1011364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83A6EC6C-6486-4C9A-8667-56C533506FB2}" type="datetime4">
              <a:rPr lang="en-US" smtClean="0"/>
              <a:t>October 25, 2018</a:t>
            </a:fld>
            <a:endParaRPr/>
          </a:p>
        </p:txBody>
      </p:sp>
      <p:sp>
        <p:nvSpPr>
          <p:cNvPr id="4" name="Footer Placeholder 3"/>
          <p:cNvSpPr>
            <a:spLocks noGrp="1"/>
          </p:cNvSpPr>
          <p:nvPr>
            <p:ph type="ftr" sz="quarter" idx="11"/>
          </p:nvPr>
        </p:nvSpPr>
        <p:spPr/>
        <p:txBody>
          <a:bodyPr/>
          <a:lstStyle/>
          <a:p>
            <a:r>
              <a:rPr lang="en-US"/>
              <a:t>HPE Confidential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903A-F57E-49B1-9939-3F63AFB6F385}" type="datetime4">
              <a:rPr lang="en-US" smtClean="0"/>
              <a:t>October 25, 2018</a:t>
            </a:fld>
            <a:endParaRPr/>
          </a:p>
        </p:txBody>
      </p:sp>
      <p:sp>
        <p:nvSpPr>
          <p:cNvPr id="3" name="Footer Placeholder 2"/>
          <p:cNvSpPr>
            <a:spLocks noGrp="1"/>
          </p:cNvSpPr>
          <p:nvPr>
            <p:ph type="ftr" sz="quarter" idx="11"/>
          </p:nvPr>
        </p:nvSpPr>
        <p:spPr/>
        <p:txBody>
          <a:bodyPr/>
          <a:lstStyle/>
          <a:p>
            <a:r>
              <a:rPr lang="en-US"/>
              <a:t>HPE Confidential </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AA4E0B7-32FB-49EB-A5AE-1184CAFA3B80}"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1E78D88-739E-4691-919F-97A0476ED50F}" type="datetime4">
              <a:rPr lang="en-US" smtClean="0"/>
              <a:t>October 25, 2018</a:t>
            </a:fld>
            <a:endParaRPr/>
          </a:p>
        </p:txBody>
      </p:sp>
      <p:sp>
        <p:nvSpPr>
          <p:cNvPr id="8" name="Footer Placeholder 7"/>
          <p:cNvSpPr>
            <a:spLocks noGrp="1"/>
          </p:cNvSpPr>
          <p:nvPr>
            <p:ph type="ftr" sz="quarter" idx="11"/>
          </p:nvPr>
        </p:nvSpPr>
        <p:spPr/>
        <p:txBody>
          <a:bodyPr/>
          <a:lstStyle/>
          <a:p>
            <a:r>
              <a:rPr lang="en-US"/>
              <a:t>HPE Confidential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5A78501-D1C5-42F0-A45D-3CC39CE54973}" type="datetime4">
              <a:rPr lang="en-US" smtClean="0"/>
              <a:t>October 25, 2018</a:t>
            </a:fld>
            <a:endParaRPr/>
          </a:p>
        </p:txBody>
      </p:sp>
      <p:sp>
        <p:nvSpPr>
          <p:cNvPr id="8" name="Footer Placeholder 7"/>
          <p:cNvSpPr>
            <a:spLocks noGrp="1"/>
          </p:cNvSpPr>
          <p:nvPr>
            <p:ph type="ftr" sz="quarter" idx="11"/>
          </p:nvPr>
        </p:nvSpPr>
        <p:spPr/>
        <p:txBody>
          <a:bodyPr/>
          <a:lstStyle/>
          <a:p>
            <a:r>
              <a:rPr lang="en-US"/>
              <a:t>HPE Confidential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C318270-72C6-4E27-86CD-0C2D04C09854}"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9095ADA-5A9F-4F31-A39E-7E06A32E94AA}"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38CA902-4485-42AF-94F5-3D6CF6E57FCE}"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CC868D-97D4-4824-BF99-430F7C64BE14}"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86ACE63-81B6-4375-94A8-F3C39BD8CF88}"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Picture">
    <p:bg bwMode="ltGray">
      <p:bgPr>
        <a:solidFill>
          <a:schemeClr val="bg1"/>
        </a:solidFill>
        <a:effectLst/>
      </p:bgPr>
    </p:bg>
    <p:spTree>
      <p:nvGrpSpPr>
        <p:cNvPr id="1" name=""/>
        <p:cNvGrpSpPr/>
        <p:nvPr/>
      </p:nvGrpSpPr>
      <p:grpSpPr>
        <a:xfrm>
          <a:off x="0" y="0"/>
          <a:ext cx="0" cy="0"/>
          <a:chOff x="0" y="0"/>
          <a:chExt cx="0" cy="0"/>
        </a:xfrm>
      </p:grpSpPr>
      <p:pic>
        <p:nvPicPr>
          <p:cNvPr id="3" name="Picture 2" descr="150923_TECH_SCOUT_01_VANCOUVER_PORT_0337_al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descr="hpe ppt cover logos_grn_po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14395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037BE1-8BF5-4ED0-8A34-05B3C3270E48}"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802035F8-5A00-4215-86E9-59229829038E}"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40CF52-2DBC-4A41-9FA2-A5CD951402CD}"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D9EAC-9264-43D1-88A7-5E1F03634306}" type="datetime4">
              <a:rPr lang="en-US" smtClean="0"/>
              <a:t>October 25, 2018</a:t>
            </a:fld>
            <a:endParaRPr/>
          </a:p>
        </p:txBody>
      </p:sp>
      <p:sp>
        <p:nvSpPr>
          <p:cNvPr id="6" name="Footer Placeholder 5"/>
          <p:cNvSpPr>
            <a:spLocks noGrp="1"/>
          </p:cNvSpPr>
          <p:nvPr>
            <p:ph type="ftr" sz="quarter" idx="11"/>
          </p:nvPr>
        </p:nvSpPr>
        <p:spPr/>
        <p:txBody>
          <a:bodyPr/>
          <a:lstStyle/>
          <a:p>
            <a:r>
              <a:rPr lang="en-US"/>
              <a:t>HPE Confidential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fld id="{0718BAC9-1009-4854-8010-29C470ADBDF6}" type="datetime4">
              <a:rPr lang="en-US" smtClean="0"/>
              <a:t>October 25, 2018</a:t>
            </a:fld>
            <a:endParaRPr/>
          </a:p>
        </p:txBody>
      </p:sp>
      <p:sp>
        <p:nvSpPr>
          <p:cNvPr id="12" name="Footer Placeholder 11"/>
          <p:cNvSpPr>
            <a:spLocks noGrp="1"/>
          </p:cNvSpPr>
          <p:nvPr>
            <p:ph type="ftr" sz="quarter" idx="16"/>
          </p:nvPr>
        </p:nvSpPr>
        <p:spPr/>
        <p:txBody>
          <a:bodyPr/>
          <a:lstStyle/>
          <a:p>
            <a:r>
              <a:rPr lang="en-US"/>
              <a:t>HPE Confidential </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88A20B-511A-435B-A7EB-3423C38CA852}"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EEF5794-22C9-4289-9328-6F33BD47273D}"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8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20150930_63_MTN_BIKERS_072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solidFill>
                  <a:schemeClr val="bg1"/>
                </a:solidFill>
              </a:defRPr>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925549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2" name="Picture 1" descr="GettyImages-499713957_original.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3858429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9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20140812_HP_Brazil_10_Supplemental_I7V2760_original.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2" y="2209800"/>
            <a:ext cx="9143207" cy="1905000"/>
          </a:xfrm>
        </p:spPr>
        <p:txBody>
          <a:bodyPr anchor="b"/>
          <a:lstStyle>
            <a:lvl1pPr>
              <a:lnSpc>
                <a:spcPct val="80000"/>
              </a:lnSpc>
              <a:defRPr sz="6600"/>
            </a:lvl1pPr>
          </a:lstStyle>
          <a:p>
            <a:r>
              <a:rPr lang="en-US" dirty="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1005705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860187-B695-442D-8A88-B3DC42167EB8}"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8B9B0-214D-4099-8178-D898F074658A}" type="datetime4">
              <a:rPr lang="en-US" smtClean="0"/>
              <a:t>October 25, 2018</a:t>
            </a:fld>
            <a:endParaRPr/>
          </a:p>
        </p:txBody>
      </p:sp>
      <p:sp>
        <p:nvSpPr>
          <p:cNvPr id="5" name="Footer Placeholder 4"/>
          <p:cNvSpPr>
            <a:spLocks noGrp="1"/>
          </p:cNvSpPr>
          <p:nvPr>
            <p:ph type="ftr" sz="quarter" idx="11"/>
          </p:nvPr>
        </p:nvSpPr>
        <p:spPr/>
        <p:txBody>
          <a:bodyPr/>
          <a:lstStyle/>
          <a:p>
            <a:r>
              <a:rPr lang="en-US"/>
              <a:t>HPE Confidential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C13226A9-A931-4A5F-89D5-2F7A5E8A94F5}" type="datetime4">
              <a:rPr lang="en-US" smtClean="0"/>
              <a:t>October 25, 2018</a:t>
            </a:fld>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a:t>HPE Confidential </a:t>
            </a: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60" r:id="rId7"/>
    <p:sldLayoutId id="2147483651" r:id="rId8"/>
    <p:sldLayoutId id="2147483661" r:id="rId9"/>
    <p:sldLayoutId id="2147483662" r:id="rId10"/>
    <p:sldLayoutId id="2147483663" r:id="rId11"/>
    <p:sldLayoutId id="2147483664" r:id="rId12"/>
    <p:sldLayoutId id="2147483665" r:id="rId13"/>
    <p:sldLayoutId id="2147483666" r:id="rId14"/>
    <p:sldLayoutId id="2147483667" r:id="rId15"/>
    <p:sldLayoutId id="2147483650" r:id="rId16"/>
    <p:sldLayoutId id="2147483668" r:id="rId17"/>
    <p:sldLayoutId id="2147483669" r:id="rId18"/>
    <p:sldLayoutId id="2147483654" r:id="rId19"/>
    <p:sldLayoutId id="2147483679" r:id="rId20"/>
    <p:sldLayoutId id="2147483655" r:id="rId21"/>
    <p:sldLayoutId id="2147483652" r:id="rId22"/>
    <p:sldLayoutId id="2147483653" r:id="rId23"/>
    <p:sldLayoutId id="2147483670" r:id="rId24"/>
    <p:sldLayoutId id="2147483671" r:id="rId25"/>
    <p:sldLayoutId id="2147483672" r:id="rId26"/>
    <p:sldLayoutId id="2147483673" r:id="rId27"/>
    <p:sldLayoutId id="2147483656" r:id="rId28"/>
    <p:sldLayoutId id="2147483674" r:id="rId29"/>
    <p:sldLayoutId id="2147483657" r:id="rId30"/>
    <p:sldLayoutId id="2147483675" r:id="rId31"/>
    <p:sldLayoutId id="2147483676" r:id="rId32"/>
    <p:sldLayoutId id="2147483677" r:id="rId33"/>
    <p:sldLayoutId id="2147483678" r:id="rId34"/>
    <p:sldLayoutId id="2147483649" r:id="rId35"/>
    <p:sldLayoutId id="2147483658" r:id="rId36"/>
    <p:sldLayoutId id="214748365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9.xml"/><Relationship Id="rId5" Type="http://schemas.openxmlformats.org/officeDocument/2006/relationships/tags" Target="../tags/tag32.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2420888"/>
            <a:ext cx="9141619" cy="1008112"/>
          </a:xfrm>
        </p:spPr>
        <p:txBody>
          <a:bodyPr/>
          <a:lstStyle/>
          <a:p>
            <a:r>
              <a:rPr lang="en-GB" dirty="0"/>
              <a:t>CQI Conference</a:t>
            </a:r>
            <a:endParaRPr lang="en-US" dirty="0"/>
          </a:p>
        </p:txBody>
      </p:sp>
      <p:sp>
        <p:nvSpPr>
          <p:cNvPr id="4" name="Text Placeholder 3"/>
          <p:cNvSpPr>
            <a:spLocks noGrp="1"/>
          </p:cNvSpPr>
          <p:nvPr>
            <p:ph type="body" sz="quarter" idx="13"/>
          </p:nvPr>
        </p:nvSpPr>
        <p:spPr>
          <a:xfrm>
            <a:off x="608013" y="4250349"/>
            <a:ext cx="9141619" cy="699107"/>
          </a:xfrm>
        </p:spPr>
        <p:txBody>
          <a:bodyPr/>
          <a:lstStyle/>
          <a:p>
            <a:r>
              <a:rPr lang="en-GB" sz="2400" dirty="0"/>
              <a:t>Wider horizons developing, challenging and engaging quality talent</a:t>
            </a:r>
            <a:endParaRPr lang="en-US" sz="2400" dirty="0"/>
          </a:p>
        </p:txBody>
      </p:sp>
      <p:sp>
        <p:nvSpPr>
          <p:cNvPr id="5" name="Text Placeholder 4"/>
          <p:cNvSpPr>
            <a:spLocks noGrp="1"/>
          </p:cNvSpPr>
          <p:nvPr>
            <p:ph type="body" sz="quarter" idx="14"/>
          </p:nvPr>
        </p:nvSpPr>
        <p:spPr>
          <a:xfrm>
            <a:off x="579350" y="5085184"/>
            <a:ext cx="9141619" cy="457200"/>
          </a:xfrm>
        </p:spPr>
        <p:txBody>
          <a:bodyPr/>
          <a:lstStyle/>
          <a:p>
            <a:r>
              <a:rPr lang="en-GB" dirty="0"/>
              <a:t>11</a:t>
            </a:r>
            <a:r>
              <a:rPr lang="en-GB" baseline="30000" dirty="0"/>
              <a:t>th</a:t>
            </a:r>
            <a:r>
              <a:rPr lang="en-GB" dirty="0"/>
              <a:t> Oct 2018</a:t>
            </a:r>
            <a:endParaRPr lang="en-US" dirty="0"/>
          </a:p>
        </p:txBody>
      </p:sp>
    </p:spTree>
    <p:extLst>
      <p:ext uri="{BB962C8B-B14F-4D97-AF65-F5344CB8AC3E}">
        <p14:creationId xmlns:p14="http://schemas.microsoft.com/office/powerpoint/2010/main" val="26857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83BB-DA60-41BA-B672-4BFDADDE35D9}"/>
              </a:ext>
            </a:extLst>
          </p:cNvPr>
          <p:cNvSpPr>
            <a:spLocks noGrp="1"/>
          </p:cNvSpPr>
          <p:nvPr>
            <p:ph type="title"/>
          </p:nvPr>
        </p:nvSpPr>
        <p:spPr>
          <a:xfrm>
            <a:off x="263352" y="609600"/>
            <a:ext cx="11449272" cy="1936016"/>
          </a:xfrm>
        </p:spPr>
        <p:txBody>
          <a:bodyPr/>
          <a:lstStyle/>
          <a:p>
            <a:pPr>
              <a:lnSpc>
                <a:spcPct val="90000"/>
              </a:lnSpc>
            </a:pPr>
            <a:r>
              <a:rPr lang="en-GB" sz="6000" dirty="0"/>
              <a:t>Quality Employee Development</a:t>
            </a:r>
          </a:p>
        </p:txBody>
      </p:sp>
      <p:sp>
        <p:nvSpPr>
          <p:cNvPr id="4" name="Footer Placeholder 3">
            <a:extLst>
              <a:ext uri="{FF2B5EF4-FFF2-40B4-BE49-F238E27FC236}">
                <a16:creationId xmlns:a16="http://schemas.microsoft.com/office/drawing/2014/main" id="{18CDFF29-E403-4C31-95F3-646935C33CC4}"/>
              </a:ext>
            </a:extLst>
          </p:cNvPr>
          <p:cNvSpPr>
            <a:spLocks noGrp="1"/>
          </p:cNvSpPr>
          <p:nvPr>
            <p:ph type="ftr" sz="quarter" idx="11"/>
          </p:nvPr>
        </p:nvSpPr>
        <p:spPr/>
        <p:txBody>
          <a:bodyPr/>
          <a:lstStyle/>
          <a:p>
            <a:r>
              <a:rPr lang="en-US"/>
              <a:t>HPE Confidential </a:t>
            </a:r>
            <a:endParaRPr lang="en-US" dirty="0"/>
          </a:p>
        </p:txBody>
      </p:sp>
      <p:sp>
        <p:nvSpPr>
          <p:cNvPr id="5" name="Slide Number Placeholder 4">
            <a:extLst>
              <a:ext uri="{FF2B5EF4-FFF2-40B4-BE49-F238E27FC236}">
                <a16:creationId xmlns:a16="http://schemas.microsoft.com/office/drawing/2014/main" id="{B2F91DE1-65AF-4118-9D80-DAC649CA2E36}"/>
              </a:ext>
            </a:extLst>
          </p:cNvPr>
          <p:cNvSpPr>
            <a:spLocks noGrp="1"/>
          </p:cNvSpPr>
          <p:nvPr>
            <p:ph type="sldNum" sz="quarter" idx="12"/>
          </p:nvPr>
        </p:nvSpPr>
        <p:spPr/>
        <p:txBody>
          <a:bodyPr/>
          <a:lstStyle/>
          <a:p>
            <a:fld id="{B016F8AB-BCEA-4347-8BA6-BE776009BC89}" type="slidenum">
              <a:rPr lang="en-US" smtClean="0"/>
              <a:t>10</a:t>
            </a:fld>
            <a:endParaRPr lang="en-US" dirty="0"/>
          </a:p>
        </p:txBody>
      </p:sp>
    </p:spTree>
    <p:extLst>
      <p:ext uri="{BB962C8B-B14F-4D97-AF65-F5344CB8AC3E}">
        <p14:creationId xmlns:p14="http://schemas.microsoft.com/office/powerpoint/2010/main" val="95651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 Ecosystem</a:t>
            </a:r>
          </a:p>
        </p:txBody>
      </p:sp>
      <p:sp>
        <p:nvSpPr>
          <p:cNvPr id="3" name="Footer Placeholder 2"/>
          <p:cNvSpPr>
            <a:spLocks noGrp="1"/>
          </p:cNvSpPr>
          <p:nvPr>
            <p:ph type="ftr" sz="quarter" idx="11"/>
          </p:nvPr>
        </p:nvSpPr>
        <p:spPr/>
        <p:txBody>
          <a:bodyPr/>
          <a:lstStyle/>
          <a:p>
            <a:r>
              <a:rPr lang="en-US"/>
              <a:t>HPE Confidential </a:t>
            </a:r>
          </a:p>
        </p:txBody>
      </p:sp>
      <p:sp>
        <p:nvSpPr>
          <p:cNvPr id="4" name="Slide Number Placeholder 3"/>
          <p:cNvSpPr>
            <a:spLocks noGrp="1"/>
          </p:cNvSpPr>
          <p:nvPr>
            <p:ph type="sldNum" sz="quarter" idx="12"/>
          </p:nvPr>
        </p:nvSpPr>
        <p:spPr/>
        <p:txBody>
          <a:bodyPr/>
          <a:lstStyle/>
          <a:p>
            <a:fld id="{B016F8AB-BCEA-4347-8BA6-BE776009BC89}" type="slidenum">
              <a:rPr lang="en-US" smtClean="0"/>
              <a:t>11</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603075284"/>
              </p:ext>
            </p:extLst>
          </p:nvPr>
        </p:nvGraphicFramePr>
        <p:xfrm>
          <a:off x="959135" y="2031005"/>
          <a:ext cx="6089651" cy="332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43076" y="1694131"/>
            <a:ext cx="4207445" cy="4114844"/>
          </a:xfrm>
          <a:prstGeom prst="rect">
            <a:avLst/>
          </a:prstGeom>
          <a:noFill/>
        </p:spPr>
        <p:txBody>
          <a:bodyPr wrap="square" rtlCol="0">
            <a:spAutoFit/>
          </a:bodyPr>
          <a:lstStyle/>
          <a:p>
            <a:pPr marL="380990" indent="-380990">
              <a:buFont typeface="Arial" panose="020B0604020202020204" pitchFamily="34" charset="0"/>
              <a:buChar char="•"/>
            </a:pPr>
            <a:r>
              <a:rPr lang="en-GB" sz="1867" dirty="0"/>
              <a:t>Recognise and accommodate </a:t>
            </a:r>
            <a:r>
              <a:rPr lang="en-GB" sz="1867" b="1" dirty="0"/>
              <a:t>business needs </a:t>
            </a:r>
            <a:r>
              <a:rPr lang="en-GB" sz="1867" dirty="0"/>
              <a:t>by means of an integrated approach to continuous improvement</a:t>
            </a:r>
          </a:p>
          <a:p>
            <a:pPr marL="380990" indent="-380990">
              <a:buFont typeface="Arial" panose="020B0604020202020204" pitchFamily="34" charset="0"/>
              <a:buChar char="•"/>
            </a:pPr>
            <a:endParaRPr lang="en-GB" sz="1867" dirty="0"/>
          </a:p>
          <a:p>
            <a:pPr marL="380990" indent="-380990">
              <a:buFont typeface="Arial" panose="020B0604020202020204" pitchFamily="34" charset="0"/>
              <a:buChar char="•"/>
            </a:pPr>
            <a:r>
              <a:rPr lang="en-GB" sz="1867" dirty="0"/>
              <a:t>Exploit already existing employee skills such as Internal Assessors, Greenbelts, Blackbelts and Master </a:t>
            </a:r>
            <a:r>
              <a:rPr lang="en-GB" sz="1867" dirty="0" err="1"/>
              <a:t>Blackbelts</a:t>
            </a:r>
            <a:endParaRPr lang="en-GB" sz="1867" dirty="0"/>
          </a:p>
          <a:p>
            <a:pPr marL="380990" indent="-380990">
              <a:buFont typeface="Arial" panose="020B0604020202020204" pitchFamily="34" charset="0"/>
              <a:buChar char="•"/>
            </a:pPr>
            <a:endParaRPr lang="en-GB" sz="1867" dirty="0"/>
          </a:p>
          <a:p>
            <a:pPr marL="380990" indent="-380990">
              <a:buFont typeface="Arial" panose="020B0604020202020204" pitchFamily="34" charset="0"/>
              <a:buChar char="•"/>
            </a:pPr>
            <a:r>
              <a:rPr lang="en-GB" sz="1867" dirty="0"/>
              <a:t> Continually develop our competencies by means of a tailored focused improvement curriculum </a:t>
            </a:r>
          </a:p>
        </p:txBody>
      </p:sp>
      <p:sp>
        <p:nvSpPr>
          <p:cNvPr id="7" name="Oval 6"/>
          <p:cNvSpPr/>
          <p:nvPr/>
        </p:nvSpPr>
        <p:spPr bwMode="auto">
          <a:xfrm>
            <a:off x="2690649" y="1776249"/>
            <a:ext cx="259766" cy="476071"/>
          </a:xfrm>
          <a:prstGeom prst="ellipse">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50000"/>
              </a:spcBef>
              <a:spcAft>
                <a:spcPct val="0"/>
              </a:spcAft>
            </a:pPr>
            <a:endParaRPr lang="en-GB" sz="1600" dirty="0">
              <a:latin typeface="Futura Bk" pitchFamily="34" charset="0"/>
            </a:endParaRPr>
          </a:p>
        </p:txBody>
      </p:sp>
      <p:sp>
        <p:nvSpPr>
          <p:cNvPr id="8" name="Rectangle 7"/>
          <p:cNvSpPr/>
          <p:nvPr/>
        </p:nvSpPr>
        <p:spPr bwMode="ltGray">
          <a:xfrm>
            <a:off x="1559496" y="1371600"/>
            <a:ext cx="5184576" cy="4505672"/>
          </a:xfrm>
          <a:prstGeom prst="rect">
            <a:avLst/>
          </a:prstGeom>
          <a:no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14694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HPE Confidential </a:t>
            </a:r>
          </a:p>
        </p:txBody>
      </p:sp>
      <p:sp>
        <p:nvSpPr>
          <p:cNvPr id="4" name="Slide Number Placeholder 3"/>
          <p:cNvSpPr>
            <a:spLocks noGrp="1"/>
          </p:cNvSpPr>
          <p:nvPr>
            <p:ph type="sldNum" sz="quarter" idx="12"/>
          </p:nvPr>
        </p:nvSpPr>
        <p:spPr/>
        <p:txBody>
          <a:bodyPr/>
          <a:lstStyle/>
          <a:p>
            <a:fld id="{B016F8AB-BCEA-4347-8BA6-BE776009BC89}" type="slidenum">
              <a:rPr lang="en-US" smtClean="0"/>
              <a:t>12</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2827492652"/>
              </p:ext>
            </p:extLst>
          </p:nvPr>
        </p:nvGraphicFramePr>
        <p:xfrm>
          <a:off x="785448" y="1125416"/>
          <a:ext cx="10632829" cy="515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p:cNvSpPr txBox="1">
            <a:spLocks/>
          </p:cNvSpPr>
          <p:nvPr/>
        </p:nvSpPr>
        <p:spPr>
          <a:xfrm>
            <a:off x="5256619" y="6215956"/>
            <a:ext cx="1288701" cy="209445"/>
          </a:xfrm>
          <a:prstGeom prst="rect">
            <a:avLst/>
          </a:prstGeom>
        </p:spPr>
        <p:txBody>
          <a:bodyPr vert="horz" wrap="none" lIns="0" tIns="0" rIns="0" bIns="0" rtlCol="0" anchor="b" anchorCtr="0"/>
          <a:lstStyle>
            <a:defPPr>
              <a:defRPr lang="en-US"/>
            </a:defPPr>
            <a:lvl1pPr marL="0" algn="ct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905270-1E3D-4667-9CBF-A19C27A8BC60}" type="slidenum">
              <a:rPr lang="en-US" smtClean="0"/>
              <a:pPr/>
              <a:t>12</a:t>
            </a:fld>
            <a:endParaRPr lang="en-US" dirty="0"/>
          </a:p>
        </p:txBody>
      </p:sp>
      <p:sp>
        <p:nvSpPr>
          <p:cNvPr id="7" name="Oval 6"/>
          <p:cNvSpPr/>
          <p:nvPr/>
        </p:nvSpPr>
        <p:spPr bwMode="auto">
          <a:xfrm>
            <a:off x="4079776" y="3178878"/>
            <a:ext cx="4086821" cy="1038701"/>
          </a:xfrm>
          <a:prstGeom prst="ellipse">
            <a:avLst/>
          </a:prstGeom>
          <a:solidFill>
            <a:srgbClr val="42556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GB" b="1" dirty="0">
                <a:solidFill>
                  <a:schemeClr val="bg1"/>
                </a:solidFill>
              </a:rPr>
              <a:t>Business</a:t>
            </a:r>
            <a:r>
              <a:rPr lang="en-GB" sz="1600" b="1" dirty="0">
                <a:solidFill>
                  <a:schemeClr val="bg1"/>
                </a:solidFill>
                <a:latin typeface="Futura Bk" pitchFamily="34" charset="0"/>
              </a:rPr>
              <a:t> Improvement</a:t>
            </a:r>
          </a:p>
          <a:p>
            <a:pPr algn="ctr" fontAlgn="base">
              <a:spcBef>
                <a:spcPct val="50000"/>
              </a:spcBef>
              <a:spcAft>
                <a:spcPct val="0"/>
              </a:spcAft>
            </a:pPr>
            <a:r>
              <a:rPr lang="en-GB" sz="1600" b="1" dirty="0">
                <a:solidFill>
                  <a:schemeClr val="bg1"/>
                </a:solidFill>
                <a:latin typeface="Futura Bk" pitchFamily="34" charset="0"/>
              </a:rPr>
              <a:t> Operating Model</a:t>
            </a:r>
            <a:endParaRPr lang="en-US" sz="1600" b="1" dirty="0">
              <a:solidFill>
                <a:schemeClr val="bg1"/>
              </a:solidFill>
              <a:latin typeface="Futura Bk" pitchFamily="34" charset="0"/>
            </a:endParaRPr>
          </a:p>
        </p:txBody>
      </p:sp>
      <p:sp>
        <p:nvSpPr>
          <p:cNvPr id="8" name="Line Callout 2 (Accent Bar) 7"/>
          <p:cNvSpPr/>
          <p:nvPr/>
        </p:nvSpPr>
        <p:spPr bwMode="auto">
          <a:xfrm>
            <a:off x="8127344" y="1093336"/>
            <a:ext cx="2181057" cy="461665"/>
          </a:xfrm>
          <a:prstGeom prst="accentCallout2">
            <a:avLst>
              <a:gd name="adj1" fmla="val 18750"/>
              <a:gd name="adj2" fmla="val -8333"/>
              <a:gd name="adj3" fmla="val 18750"/>
              <a:gd name="adj4" fmla="val -16667"/>
              <a:gd name="adj5" fmla="val 117693"/>
              <a:gd name="adj6" fmla="val -43209"/>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GB" sz="1200" dirty="0">
                <a:latin typeface="Futura Bk" pitchFamily="34" charset="0"/>
              </a:rPr>
              <a:t>EFQM/Baldridge, Benchmarking</a:t>
            </a:r>
          </a:p>
        </p:txBody>
      </p:sp>
      <p:sp>
        <p:nvSpPr>
          <p:cNvPr id="9" name="Line Callout 2 (Accent Bar) 8"/>
          <p:cNvSpPr/>
          <p:nvPr/>
        </p:nvSpPr>
        <p:spPr bwMode="auto">
          <a:xfrm>
            <a:off x="8897684" y="2352134"/>
            <a:ext cx="1702287" cy="461665"/>
          </a:xfrm>
          <a:prstGeom prst="accentCallout2">
            <a:avLst>
              <a:gd name="adj1" fmla="val 18750"/>
              <a:gd name="adj2" fmla="val -8333"/>
              <a:gd name="adj3" fmla="val 18750"/>
              <a:gd name="adj4" fmla="val -16667"/>
              <a:gd name="adj5" fmla="val 123627"/>
              <a:gd name="adj6" fmla="val -30073"/>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GB" sz="1200" dirty="0"/>
              <a:t>Quality Management System</a:t>
            </a:r>
            <a:endParaRPr lang="en-GB" sz="1200" dirty="0">
              <a:latin typeface="Futura Bk" pitchFamily="34" charset="0"/>
            </a:endParaRPr>
          </a:p>
        </p:txBody>
      </p:sp>
      <p:sp>
        <p:nvSpPr>
          <p:cNvPr id="10" name="Line Callout 2 (Accent Bar) 9"/>
          <p:cNvSpPr/>
          <p:nvPr/>
        </p:nvSpPr>
        <p:spPr bwMode="auto">
          <a:xfrm>
            <a:off x="8929164" y="3509978"/>
            <a:ext cx="2087961" cy="830997"/>
          </a:xfrm>
          <a:prstGeom prst="accentCallout2">
            <a:avLst>
              <a:gd name="adj1" fmla="val 18750"/>
              <a:gd name="adj2" fmla="val -8333"/>
              <a:gd name="adj3" fmla="val 18750"/>
              <a:gd name="adj4" fmla="val -16667"/>
              <a:gd name="adj5" fmla="val 66507"/>
              <a:gd name="adj6" fmla="val -37029"/>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GB" sz="1200" dirty="0">
                <a:latin typeface="Futura Bk" pitchFamily="34" charset="0"/>
              </a:rPr>
              <a:t>Execute internal and external assessments, measure process maturity, operational results (BSC)</a:t>
            </a:r>
          </a:p>
        </p:txBody>
      </p:sp>
      <p:sp>
        <p:nvSpPr>
          <p:cNvPr id="11" name="Line Callout 2 (Accent Bar) 10"/>
          <p:cNvSpPr/>
          <p:nvPr/>
        </p:nvSpPr>
        <p:spPr bwMode="auto">
          <a:xfrm>
            <a:off x="8166597" y="5809895"/>
            <a:ext cx="1702287" cy="461665"/>
          </a:xfrm>
          <a:prstGeom prst="accentCallout2">
            <a:avLst>
              <a:gd name="adj1" fmla="val 18750"/>
              <a:gd name="adj2" fmla="val -8333"/>
              <a:gd name="adj3" fmla="val 18750"/>
              <a:gd name="adj4" fmla="val -16667"/>
              <a:gd name="adj5" fmla="val -3224"/>
              <a:gd name="adj6" fmla="val -50385"/>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GB" sz="1200" dirty="0"/>
              <a:t>Gap analysis, Hoshin Planning</a:t>
            </a:r>
            <a:endParaRPr lang="en-GB" sz="1200" dirty="0">
              <a:latin typeface="Futura Bk" pitchFamily="34" charset="0"/>
            </a:endParaRPr>
          </a:p>
        </p:txBody>
      </p:sp>
      <p:sp>
        <p:nvSpPr>
          <p:cNvPr id="12" name="Line Callout 2 (Accent Bar) 11"/>
          <p:cNvSpPr/>
          <p:nvPr/>
        </p:nvSpPr>
        <p:spPr bwMode="auto">
          <a:xfrm>
            <a:off x="6749742" y="6268389"/>
            <a:ext cx="2063577" cy="276999"/>
          </a:xfrm>
          <a:prstGeom prst="accentCallout2">
            <a:avLst>
              <a:gd name="adj1" fmla="val 18750"/>
              <a:gd name="adj2" fmla="val -8333"/>
              <a:gd name="adj3" fmla="val 18750"/>
              <a:gd name="adj4" fmla="val -16667"/>
              <a:gd name="adj5" fmla="val -17318"/>
              <a:gd name="adj6" fmla="val -42133"/>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r>
              <a:rPr lang="en-GB" sz="1200" dirty="0"/>
              <a:t>Lean Sigma</a:t>
            </a:r>
            <a:endParaRPr lang="en-GB" sz="1200" dirty="0">
              <a:latin typeface="Futura Bk" pitchFamily="34" charset="0"/>
            </a:endParaRPr>
          </a:p>
        </p:txBody>
      </p:sp>
      <p:sp>
        <p:nvSpPr>
          <p:cNvPr id="13" name="Line Callout 2 (Accent Bar) 12"/>
          <p:cNvSpPr/>
          <p:nvPr/>
        </p:nvSpPr>
        <p:spPr bwMode="auto">
          <a:xfrm flipH="1">
            <a:off x="1385959" y="2266200"/>
            <a:ext cx="1513884" cy="923330"/>
          </a:xfrm>
          <a:prstGeom prst="accentCallout2">
            <a:avLst>
              <a:gd name="adj1" fmla="val 18750"/>
              <a:gd name="adj2" fmla="val -8333"/>
              <a:gd name="adj3" fmla="val 18750"/>
              <a:gd name="adj4" fmla="val -16667"/>
              <a:gd name="adj5" fmla="val 55274"/>
              <a:gd name="adj6" fmla="val -47642"/>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r" fontAlgn="base">
              <a:spcBef>
                <a:spcPct val="50000"/>
              </a:spcBef>
              <a:spcAft>
                <a:spcPct val="0"/>
              </a:spcAft>
            </a:pPr>
            <a:r>
              <a:rPr lang="en-GB" sz="1200" dirty="0"/>
              <a:t>Top Spender Loyalty Initiative</a:t>
            </a:r>
          </a:p>
          <a:p>
            <a:pPr algn="r" fontAlgn="base">
              <a:spcBef>
                <a:spcPct val="50000"/>
              </a:spcBef>
              <a:spcAft>
                <a:spcPct val="0"/>
              </a:spcAft>
            </a:pPr>
            <a:r>
              <a:rPr lang="en-GB" sz="1200" dirty="0">
                <a:latin typeface="Futura Bk" pitchFamily="34" charset="0"/>
              </a:rPr>
              <a:t>Customer experience design</a:t>
            </a:r>
          </a:p>
        </p:txBody>
      </p:sp>
      <p:sp>
        <p:nvSpPr>
          <p:cNvPr id="14" name="Line Callout 2 (Accent Bar) 13"/>
          <p:cNvSpPr/>
          <p:nvPr/>
        </p:nvSpPr>
        <p:spPr bwMode="auto">
          <a:xfrm flipH="1">
            <a:off x="1572803" y="3925477"/>
            <a:ext cx="1513884" cy="276999"/>
          </a:xfrm>
          <a:prstGeom prst="accentCallout2">
            <a:avLst>
              <a:gd name="adj1" fmla="val 18750"/>
              <a:gd name="adj2" fmla="val -8333"/>
              <a:gd name="adj3" fmla="val 18750"/>
              <a:gd name="adj4" fmla="val -16667"/>
              <a:gd name="adj5" fmla="val 55274"/>
              <a:gd name="adj6" fmla="val -37979"/>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r" fontAlgn="base">
              <a:spcBef>
                <a:spcPct val="50000"/>
              </a:spcBef>
              <a:spcAft>
                <a:spcPct val="0"/>
              </a:spcAft>
            </a:pPr>
            <a:r>
              <a:rPr lang="en-GB" sz="1200" dirty="0"/>
              <a:t>Customer insight</a:t>
            </a:r>
          </a:p>
        </p:txBody>
      </p:sp>
      <p:sp>
        <p:nvSpPr>
          <p:cNvPr id="15" name="Line Callout 2 (Accent Bar) 14"/>
          <p:cNvSpPr/>
          <p:nvPr/>
        </p:nvSpPr>
        <p:spPr bwMode="auto">
          <a:xfrm flipH="1">
            <a:off x="2237002" y="1276267"/>
            <a:ext cx="1513884" cy="461665"/>
          </a:xfrm>
          <a:prstGeom prst="accentCallout2">
            <a:avLst>
              <a:gd name="adj1" fmla="val 18750"/>
              <a:gd name="adj2" fmla="val -8333"/>
              <a:gd name="adj3" fmla="val 18750"/>
              <a:gd name="adj4" fmla="val -16667"/>
              <a:gd name="adj5" fmla="val 55274"/>
              <a:gd name="adj6" fmla="val -47642"/>
            </a:avLst>
          </a:prstGeom>
          <a:noFill/>
          <a:ln w="9525" cap="flat" cmpd="sng" algn="ctr">
            <a:solidFill>
              <a:schemeClr val="accent4">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r" fontAlgn="base">
              <a:spcBef>
                <a:spcPct val="50000"/>
              </a:spcBef>
              <a:spcAft>
                <a:spcPct val="0"/>
              </a:spcAft>
            </a:pPr>
            <a:r>
              <a:rPr lang="en-GB" sz="1200" dirty="0"/>
              <a:t>Promote best practice externally</a:t>
            </a:r>
            <a:endParaRPr lang="en-GB" sz="1200" dirty="0">
              <a:latin typeface="Futura Bk" pitchFamily="34" charset="0"/>
            </a:endParaRPr>
          </a:p>
        </p:txBody>
      </p:sp>
      <p:sp>
        <p:nvSpPr>
          <p:cNvPr id="16" name="Title 1"/>
          <p:cNvSpPr>
            <a:spLocks noGrp="1"/>
          </p:cNvSpPr>
          <p:nvPr>
            <p:ph type="title"/>
          </p:nvPr>
        </p:nvSpPr>
        <p:spPr/>
        <p:txBody>
          <a:bodyPr/>
          <a:lstStyle/>
          <a:p>
            <a:r>
              <a:rPr lang="en-US" dirty="0"/>
              <a:t>Address business needs</a:t>
            </a:r>
          </a:p>
        </p:txBody>
      </p:sp>
    </p:spTree>
    <p:extLst>
      <p:ext uri="{BB962C8B-B14F-4D97-AF65-F5344CB8AC3E}">
        <p14:creationId xmlns:p14="http://schemas.microsoft.com/office/powerpoint/2010/main" val="30153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HPE Confidential </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13</a:t>
            </a:fld>
            <a:endParaRPr lang="en-US"/>
          </a:p>
        </p:txBody>
      </p:sp>
      <p:graphicFrame>
        <p:nvGraphicFramePr>
          <p:cNvPr id="7" name="Diagram 6"/>
          <p:cNvGraphicFramePr/>
          <p:nvPr>
            <p:extLst>
              <p:ext uri="{D42A27DB-BD31-4B8C-83A1-F6EECF244321}">
                <p14:modId xmlns:p14="http://schemas.microsoft.com/office/powerpoint/2010/main" val="2888411914"/>
              </p:ext>
            </p:extLst>
          </p:nvPr>
        </p:nvGraphicFramePr>
        <p:xfrm>
          <a:off x="3538921" y="1124744"/>
          <a:ext cx="4213263" cy="4407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63040" y="5709418"/>
            <a:ext cx="3365024" cy="369332"/>
          </a:xfrm>
          <a:prstGeom prst="rect">
            <a:avLst/>
          </a:prstGeom>
          <a:noFill/>
        </p:spPr>
        <p:txBody>
          <a:bodyPr wrap="none" rtlCol="0">
            <a:spAutoFit/>
          </a:bodyPr>
          <a:lstStyle/>
          <a:p>
            <a:r>
              <a:rPr lang="en-GB" dirty="0"/>
              <a:t>Skills hierarchy and distribution</a:t>
            </a:r>
          </a:p>
        </p:txBody>
      </p:sp>
      <p:sp>
        <p:nvSpPr>
          <p:cNvPr id="9" name="Title 1"/>
          <p:cNvSpPr>
            <a:spLocks noGrp="1"/>
          </p:cNvSpPr>
          <p:nvPr>
            <p:ph type="title"/>
          </p:nvPr>
        </p:nvSpPr>
        <p:spPr/>
        <p:txBody>
          <a:bodyPr/>
          <a:lstStyle/>
          <a:p>
            <a:r>
              <a:rPr lang="en-US" dirty="0"/>
              <a:t>Quality Core Curriculum</a:t>
            </a:r>
          </a:p>
        </p:txBody>
      </p:sp>
    </p:spTree>
    <p:extLst>
      <p:ext uri="{BB962C8B-B14F-4D97-AF65-F5344CB8AC3E}">
        <p14:creationId xmlns:p14="http://schemas.microsoft.com/office/powerpoint/2010/main" val="3587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ysClr val="windowText" lastClr="000000"/>
                </a:solidFill>
              </a:rPr>
              <a:t>Linking HP’s BB’s to MSc</a:t>
            </a:r>
            <a:br>
              <a:rPr lang="en-US" dirty="0">
                <a:solidFill>
                  <a:sysClr val="windowText" lastClr="000000"/>
                </a:solidFill>
              </a:rPr>
            </a:br>
            <a:endParaRPr lang="en-US" dirty="0"/>
          </a:p>
        </p:txBody>
      </p:sp>
      <p:sp>
        <p:nvSpPr>
          <p:cNvPr id="4" name="Footer Placeholder 3"/>
          <p:cNvSpPr>
            <a:spLocks noGrp="1"/>
          </p:cNvSpPr>
          <p:nvPr>
            <p:ph type="ftr" sz="quarter" idx="11"/>
          </p:nvPr>
        </p:nvSpPr>
        <p:spPr/>
        <p:txBody>
          <a:bodyPr/>
          <a:lstStyle/>
          <a:p>
            <a:r>
              <a:rPr lang="en-US"/>
              <a:t>HPE Confidential </a:t>
            </a:r>
          </a:p>
        </p:txBody>
      </p:sp>
      <p:sp>
        <p:nvSpPr>
          <p:cNvPr id="5" name="Slide Number Placeholder 4"/>
          <p:cNvSpPr>
            <a:spLocks noGrp="1"/>
          </p:cNvSpPr>
          <p:nvPr>
            <p:ph type="sldNum" sz="quarter" idx="12"/>
          </p:nvPr>
        </p:nvSpPr>
        <p:spPr/>
        <p:txBody>
          <a:bodyPr/>
          <a:lstStyle/>
          <a:p>
            <a:fld id="{B016F8AB-BCEA-4347-8BA6-BE776009BC89}" type="slidenum">
              <a:rPr lang="en-US" smtClean="0"/>
              <a:pPr/>
              <a:t>14</a:t>
            </a:fld>
            <a:endParaRPr lang="en-US"/>
          </a:p>
        </p:txBody>
      </p:sp>
      <p:sp>
        <p:nvSpPr>
          <p:cNvPr id="6" name="Rounded Rectangle 5"/>
          <p:cNvSpPr/>
          <p:nvPr/>
        </p:nvSpPr>
        <p:spPr>
          <a:xfrm>
            <a:off x="2855640" y="1952461"/>
            <a:ext cx="4064000" cy="1651000"/>
          </a:xfrm>
          <a:prstGeom prst="roundRect">
            <a:avLst/>
          </a:prstGeom>
          <a:solidFill>
            <a:srgbClr val="8074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982641" y="2346161"/>
            <a:ext cx="1079500" cy="1041400"/>
          </a:xfrm>
          <a:prstGeom prst="rect">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bg1"/>
                </a:solidFill>
              </a:rPr>
              <a:t>HP Black Belt Conte</a:t>
            </a:r>
            <a:r>
              <a:rPr lang="en-GB" dirty="0">
                <a:solidFill>
                  <a:schemeClr val="bg1"/>
                </a:solidFill>
              </a:rPr>
              <a:t>nt</a:t>
            </a:r>
            <a:endParaRPr lang="en-US" dirty="0">
              <a:solidFill>
                <a:schemeClr val="bg1"/>
              </a:solidFill>
            </a:endParaRPr>
          </a:p>
        </p:txBody>
      </p:sp>
      <p:sp>
        <p:nvSpPr>
          <p:cNvPr id="8" name="Rectangle 7"/>
          <p:cNvSpPr/>
          <p:nvPr/>
        </p:nvSpPr>
        <p:spPr>
          <a:xfrm>
            <a:off x="5192441" y="2396962"/>
            <a:ext cx="1409700" cy="1054100"/>
          </a:xfrm>
          <a:prstGeom prst="rect">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bg1"/>
                </a:solidFill>
              </a:rPr>
              <a:t>Portsmouth University Content</a:t>
            </a:r>
            <a:endParaRPr lang="en-US" sz="1600" dirty="0">
              <a:solidFill>
                <a:schemeClr val="bg1"/>
              </a:solidFill>
            </a:endParaRPr>
          </a:p>
        </p:txBody>
      </p:sp>
      <p:sp>
        <p:nvSpPr>
          <p:cNvPr id="9" name="Rectangle 8"/>
          <p:cNvSpPr/>
          <p:nvPr/>
        </p:nvSpPr>
        <p:spPr>
          <a:xfrm>
            <a:off x="7840391" y="1794505"/>
            <a:ext cx="2072033" cy="2570599"/>
          </a:xfrm>
          <a:prstGeom prst="rect">
            <a:avLst/>
          </a:prstGeom>
          <a:solidFill>
            <a:srgbClr val="8074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bg1"/>
                </a:solidFill>
              </a:rPr>
              <a:t>Leading to the Award of an Portsmouth MSc in Strategic Quality Management</a:t>
            </a:r>
            <a:endParaRPr lang="en-US" sz="1600" dirty="0">
              <a:solidFill>
                <a:schemeClr val="bg1"/>
              </a:solidFill>
            </a:endParaRPr>
          </a:p>
        </p:txBody>
      </p:sp>
      <p:sp>
        <p:nvSpPr>
          <p:cNvPr id="10" name="Right Arrow 9"/>
          <p:cNvSpPr/>
          <p:nvPr/>
        </p:nvSpPr>
        <p:spPr>
          <a:xfrm>
            <a:off x="4252641" y="2765261"/>
            <a:ext cx="774700" cy="268288"/>
          </a:xfrm>
          <a:prstGeom prst="rightArrow">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Bent-Up Arrow 10"/>
          <p:cNvSpPr/>
          <p:nvPr/>
        </p:nvSpPr>
        <p:spPr>
          <a:xfrm rot="5400000">
            <a:off x="6329865" y="3102587"/>
            <a:ext cx="624720" cy="1748631"/>
          </a:xfrm>
          <a:prstGeom prst="bentUpArrow">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a:off x="6741841" y="2816061"/>
            <a:ext cx="774700" cy="268288"/>
          </a:xfrm>
          <a:prstGeom prst="rightArrow">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a:xfrm>
            <a:off x="1382441" y="2777961"/>
            <a:ext cx="774700" cy="268288"/>
          </a:xfrm>
          <a:prstGeom prst="rightArrow">
            <a:avLst/>
          </a:prstGeom>
          <a:solidFill>
            <a:srgbClr val="01A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22"/>
          <p:cNvSpPr txBox="1">
            <a:spLocks noChangeArrowheads="1"/>
          </p:cNvSpPr>
          <p:nvPr/>
        </p:nvSpPr>
        <p:spPr bwMode="auto">
          <a:xfrm>
            <a:off x="5270501" y="4183651"/>
            <a:ext cx="2679700" cy="369332"/>
          </a:xfrm>
          <a:prstGeom prst="rect">
            <a:avLst/>
          </a:prstGeom>
          <a:noFill/>
          <a:ln w="9525">
            <a:noFill/>
            <a:miter lim="800000"/>
            <a:headEnd/>
            <a:tailEnd/>
          </a:ln>
        </p:spPr>
        <p:txBody>
          <a:bodyPr>
            <a:spAutoFit/>
          </a:bodyPr>
          <a:lstStyle/>
          <a:p>
            <a:r>
              <a:rPr lang="en-GB" dirty="0">
                <a:cs typeface="Arial" charset="0"/>
              </a:rPr>
              <a:t>Research/Thesis</a:t>
            </a:r>
            <a:endParaRPr lang="en-US" dirty="0">
              <a:cs typeface="Arial" charset="0"/>
            </a:endParaRPr>
          </a:p>
        </p:txBody>
      </p:sp>
      <p:sp>
        <p:nvSpPr>
          <p:cNvPr id="15" name="TextBox 26"/>
          <p:cNvSpPr txBox="1">
            <a:spLocks noChangeArrowheads="1"/>
          </p:cNvSpPr>
          <p:nvPr/>
        </p:nvSpPr>
        <p:spPr bwMode="auto">
          <a:xfrm>
            <a:off x="1052240" y="2282664"/>
            <a:ext cx="1574800" cy="307777"/>
          </a:xfrm>
          <a:prstGeom prst="rect">
            <a:avLst/>
          </a:prstGeom>
          <a:noFill/>
          <a:ln w="9525">
            <a:noFill/>
            <a:miter lim="800000"/>
            <a:headEnd/>
            <a:tailEnd/>
          </a:ln>
        </p:spPr>
        <p:txBody>
          <a:bodyPr>
            <a:spAutoFit/>
          </a:bodyPr>
          <a:lstStyle/>
          <a:p>
            <a:pPr>
              <a:spcBef>
                <a:spcPct val="0"/>
              </a:spcBef>
            </a:pPr>
            <a:r>
              <a:rPr lang="en-GB" sz="1400">
                <a:cs typeface="Arial" charset="0"/>
              </a:rPr>
              <a:t>Green Belt</a:t>
            </a:r>
          </a:p>
        </p:txBody>
      </p:sp>
      <p:sp>
        <p:nvSpPr>
          <p:cNvPr id="16" name="TextBox 30"/>
          <p:cNvSpPr txBox="1">
            <a:spLocks noChangeArrowheads="1"/>
          </p:cNvSpPr>
          <p:nvPr/>
        </p:nvSpPr>
        <p:spPr bwMode="auto">
          <a:xfrm>
            <a:off x="3858941" y="2015962"/>
            <a:ext cx="2146300" cy="369332"/>
          </a:xfrm>
          <a:prstGeom prst="rect">
            <a:avLst/>
          </a:prstGeom>
          <a:noFill/>
          <a:ln w="9525">
            <a:noFill/>
            <a:miter lim="800000"/>
            <a:headEnd/>
            <a:tailEnd/>
          </a:ln>
        </p:spPr>
        <p:txBody>
          <a:bodyPr>
            <a:spAutoFit/>
          </a:bodyPr>
          <a:lstStyle/>
          <a:p>
            <a:r>
              <a:rPr lang="en-GB">
                <a:solidFill>
                  <a:schemeClr val="bg1"/>
                </a:solidFill>
                <a:cs typeface="Arial" charset="0"/>
              </a:rPr>
              <a:t>MSc Curriculum</a:t>
            </a:r>
            <a:endParaRPr lang="en-US">
              <a:solidFill>
                <a:schemeClr val="bg1"/>
              </a:solidFill>
              <a:cs typeface="Arial" charset="0"/>
            </a:endParaRPr>
          </a:p>
        </p:txBody>
      </p:sp>
      <p:cxnSp>
        <p:nvCxnSpPr>
          <p:cNvPr id="17" name="Straight Arrow Connector 16"/>
          <p:cNvCxnSpPr>
            <a:cxnSpLocks/>
          </p:cNvCxnSpPr>
          <p:nvPr/>
        </p:nvCxnSpPr>
        <p:spPr>
          <a:xfrm>
            <a:off x="2627040" y="1434937"/>
            <a:ext cx="7607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51"/>
          <p:cNvSpPr txBox="1">
            <a:spLocks noChangeArrowheads="1"/>
          </p:cNvSpPr>
          <p:nvPr/>
        </p:nvSpPr>
        <p:spPr bwMode="auto">
          <a:xfrm>
            <a:off x="5427403" y="1155376"/>
            <a:ext cx="2006600" cy="307777"/>
          </a:xfrm>
          <a:prstGeom prst="rect">
            <a:avLst/>
          </a:prstGeom>
          <a:noFill/>
          <a:ln w="9525">
            <a:noFill/>
            <a:miter lim="800000"/>
            <a:headEnd/>
            <a:tailEnd/>
          </a:ln>
        </p:spPr>
        <p:txBody>
          <a:bodyPr>
            <a:spAutoFit/>
          </a:bodyPr>
          <a:lstStyle/>
          <a:p>
            <a:r>
              <a:rPr lang="en-GB" sz="1400" dirty="0">
                <a:cs typeface="Arial" charset="0"/>
              </a:rPr>
              <a:t>12 – 15 months </a:t>
            </a:r>
            <a:endParaRPr lang="en-US" sz="1400" dirty="0">
              <a:cs typeface="Arial" charset="0"/>
            </a:endParaRPr>
          </a:p>
        </p:txBody>
      </p:sp>
    </p:spTree>
    <p:extLst>
      <p:ext uri="{BB962C8B-B14F-4D97-AF65-F5344CB8AC3E}">
        <p14:creationId xmlns:p14="http://schemas.microsoft.com/office/powerpoint/2010/main" val="6628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83BB-DA60-41BA-B672-4BFDADDE35D9}"/>
              </a:ext>
            </a:extLst>
          </p:cNvPr>
          <p:cNvSpPr>
            <a:spLocks noGrp="1"/>
          </p:cNvSpPr>
          <p:nvPr>
            <p:ph type="title"/>
          </p:nvPr>
        </p:nvSpPr>
        <p:spPr>
          <a:xfrm>
            <a:off x="609601" y="609600"/>
            <a:ext cx="11103023" cy="1936016"/>
          </a:xfrm>
        </p:spPr>
        <p:txBody>
          <a:bodyPr/>
          <a:lstStyle/>
          <a:p>
            <a:pPr>
              <a:lnSpc>
                <a:spcPct val="90000"/>
              </a:lnSpc>
            </a:pPr>
            <a:r>
              <a:rPr lang="en-GB" sz="6000" dirty="0"/>
              <a:t>MSc SQM</a:t>
            </a:r>
          </a:p>
        </p:txBody>
      </p:sp>
      <p:sp>
        <p:nvSpPr>
          <p:cNvPr id="4" name="Footer Placeholder 3">
            <a:extLst>
              <a:ext uri="{FF2B5EF4-FFF2-40B4-BE49-F238E27FC236}">
                <a16:creationId xmlns:a16="http://schemas.microsoft.com/office/drawing/2014/main" id="{18CDFF29-E403-4C31-95F3-646935C33CC4}"/>
              </a:ext>
            </a:extLst>
          </p:cNvPr>
          <p:cNvSpPr>
            <a:spLocks noGrp="1"/>
          </p:cNvSpPr>
          <p:nvPr>
            <p:ph type="ftr" sz="quarter" idx="11"/>
          </p:nvPr>
        </p:nvSpPr>
        <p:spPr/>
        <p:txBody>
          <a:bodyPr/>
          <a:lstStyle/>
          <a:p>
            <a:r>
              <a:rPr lang="en-US" dirty="0"/>
              <a:t>HPE Confidential </a:t>
            </a:r>
          </a:p>
        </p:txBody>
      </p:sp>
      <p:sp>
        <p:nvSpPr>
          <p:cNvPr id="5" name="Slide Number Placeholder 4">
            <a:extLst>
              <a:ext uri="{FF2B5EF4-FFF2-40B4-BE49-F238E27FC236}">
                <a16:creationId xmlns:a16="http://schemas.microsoft.com/office/drawing/2014/main" id="{B2F91DE1-65AF-4118-9D80-DAC649CA2E36}"/>
              </a:ext>
            </a:extLst>
          </p:cNvPr>
          <p:cNvSpPr>
            <a:spLocks noGrp="1"/>
          </p:cNvSpPr>
          <p:nvPr>
            <p:ph type="sldNum" sz="quarter" idx="12"/>
          </p:nvPr>
        </p:nvSpPr>
        <p:spPr/>
        <p:txBody>
          <a:bodyPr/>
          <a:lstStyle/>
          <a:p>
            <a:fld id="{B016F8AB-BCEA-4347-8BA6-BE776009BC89}" type="slidenum">
              <a:rPr lang="en-US" smtClean="0"/>
              <a:t>15</a:t>
            </a:fld>
            <a:endParaRPr lang="en-US" dirty="0"/>
          </a:p>
        </p:txBody>
      </p:sp>
    </p:spTree>
    <p:extLst>
      <p:ext uri="{BB962C8B-B14F-4D97-AF65-F5344CB8AC3E}">
        <p14:creationId xmlns:p14="http://schemas.microsoft.com/office/powerpoint/2010/main" val="15308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Programme</a:t>
            </a:r>
            <a:endParaRPr lang="en-US" dirty="0"/>
          </a:p>
        </p:txBody>
      </p:sp>
      <p:sp>
        <p:nvSpPr>
          <p:cNvPr id="7" name="Content Placeholder 6"/>
          <p:cNvSpPr>
            <a:spLocks noGrp="1"/>
          </p:cNvSpPr>
          <p:nvPr>
            <p:ph idx="1"/>
          </p:nvPr>
        </p:nvSpPr>
        <p:spPr>
          <a:xfrm>
            <a:off x="609600" y="1524002"/>
            <a:ext cx="7022123" cy="4571999"/>
          </a:xfrm>
        </p:spPr>
        <p:txBody>
          <a:bodyPr>
            <a:normAutofit/>
          </a:bodyPr>
          <a:lstStyle/>
          <a:p>
            <a:pPr>
              <a:lnSpc>
                <a:spcPct val="100000"/>
              </a:lnSpc>
            </a:pPr>
            <a:r>
              <a:rPr lang="en-US" sz="1600" dirty="0"/>
              <a:t>To extend the depth of knowledge and skills provided by HPE in-house Lean Sigma Black Belt training</a:t>
            </a:r>
          </a:p>
          <a:p>
            <a:pPr lvl="0">
              <a:lnSpc>
                <a:spcPct val="100000"/>
              </a:lnSpc>
            </a:pPr>
            <a:r>
              <a:rPr lang="en-GB" sz="1600" dirty="0"/>
              <a:t>To provide experience, skills and a postgraduate qualification that develops Black Belts to the next level</a:t>
            </a:r>
            <a:endParaRPr lang="en-US" sz="1600" dirty="0"/>
          </a:p>
          <a:p>
            <a:pPr lvl="0">
              <a:lnSpc>
                <a:spcPct val="100000"/>
              </a:lnSpc>
            </a:pPr>
            <a:r>
              <a:rPr lang="en-GB" sz="1600" dirty="0"/>
              <a:t>To deliver to HPE the added value of rigor, originality and impact</a:t>
            </a:r>
            <a:endParaRPr lang="en-US" sz="1600" dirty="0"/>
          </a:p>
          <a:p>
            <a:pPr lvl="0"/>
            <a:r>
              <a:rPr lang="en-GB" sz="1600" dirty="0"/>
              <a:t>To develop future Quality Leaders who understand Strategic Quality Management and benefits derived from having an excellent Culture of Quality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917" y="945418"/>
            <a:ext cx="3826467" cy="5411993"/>
          </a:xfrm>
          <a:prstGeom prst="rect">
            <a:avLst/>
          </a:prstGeom>
        </p:spPr>
      </p:pic>
      <p:sp>
        <p:nvSpPr>
          <p:cNvPr id="3" name="Slide Number Placeholder 2"/>
          <p:cNvSpPr>
            <a:spLocks noGrp="1"/>
          </p:cNvSpPr>
          <p:nvPr>
            <p:ph type="sldNum" sz="quarter" idx="12"/>
          </p:nvPr>
        </p:nvSpPr>
        <p:spPr/>
        <p:txBody>
          <a:bodyPr/>
          <a:lstStyle/>
          <a:p>
            <a:pPr>
              <a:defRPr/>
            </a:pPr>
            <a:fld id="{B3C9164C-3332-4790-A475-7FFF28C9E1FD}" type="slidenum">
              <a:rPr lang="en-US" smtClean="0"/>
              <a:pPr>
                <a:defRPr/>
              </a:pPr>
              <a:t>16</a:t>
            </a:fld>
            <a:endParaRPr lang="en-US" dirty="0"/>
          </a:p>
        </p:txBody>
      </p:sp>
      <p:sp>
        <p:nvSpPr>
          <p:cNvPr id="5" name="Footer Placeholder 4"/>
          <p:cNvSpPr>
            <a:spLocks noGrp="1"/>
          </p:cNvSpPr>
          <p:nvPr>
            <p:ph type="ftr" sz="quarter" idx="11"/>
          </p:nvPr>
        </p:nvSpPr>
        <p:spPr/>
        <p:txBody>
          <a:bodyPr/>
          <a:lstStyle/>
          <a:p>
            <a:r>
              <a:rPr lang="en-US"/>
              <a:t>HPE Confidential </a:t>
            </a:r>
          </a:p>
        </p:txBody>
      </p:sp>
    </p:spTree>
    <p:extLst>
      <p:ext uri="{BB962C8B-B14F-4D97-AF65-F5344CB8AC3E}">
        <p14:creationId xmlns:p14="http://schemas.microsoft.com/office/powerpoint/2010/main" val="20173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09442" y="450457"/>
            <a:ext cx="10969943" cy="852364"/>
          </a:xfrm>
        </p:spPr>
        <p:txBody>
          <a:bodyPr/>
          <a:lstStyle/>
          <a:p>
            <a:r>
              <a:rPr lang="en-GB" dirty="0"/>
              <a:t>Course Curriculum</a:t>
            </a:r>
            <a:endParaRPr lang="en-US" dirty="0"/>
          </a:p>
        </p:txBody>
      </p:sp>
      <p:grpSp>
        <p:nvGrpSpPr>
          <p:cNvPr id="6" name="Group 5"/>
          <p:cNvGrpSpPr/>
          <p:nvPr/>
        </p:nvGrpSpPr>
        <p:grpSpPr>
          <a:xfrm>
            <a:off x="609442" y="1073915"/>
            <a:ext cx="4841789" cy="2588347"/>
            <a:chOff x="457081" y="921147"/>
            <a:chExt cx="3631342" cy="1941260"/>
          </a:xfrm>
        </p:grpSpPr>
        <p:sp>
          <p:nvSpPr>
            <p:cNvPr id="9" name="Rectangle 8"/>
            <p:cNvSpPr/>
            <p:nvPr/>
          </p:nvSpPr>
          <p:spPr bwMode="ltGray">
            <a:xfrm>
              <a:off x="457081" y="921147"/>
              <a:ext cx="3566279" cy="1941260"/>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sz="1600" b="1" dirty="0">
                  <a:solidFill>
                    <a:schemeClr val="tx1"/>
                  </a:solidFill>
                </a:rPr>
                <a:t>Business Transformation through Quality Management: </a:t>
              </a:r>
            </a:p>
            <a:p>
              <a:endParaRPr lang="en-US" sz="1600" b="1" dirty="0">
                <a:solidFill>
                  <a:schemeClr val="tx1"/>
                </a:solidFill>
              </a:endParaRPr>
            </a:p>
            <a:p>
              <a:pPr marL="228594" indent="-228594">
                <a:spcAft>
                  <a:spcPts val="533"/>
                </a:spcAft>
                <a:buFont typeface="Arial" panose="020B0604020202020204" pitchFamily="34" charset="0"/>
                <a:buChar char="−"/>
              </a:pPr>
              <a:r>
                <a:rPr lang="en-GB" sz="1200" dirty="0">
                  <a:solidFill>
                    <a:schemeClr val="tx1"/>
                  </a:solidFill>
                </a:rPr>
                <a:t>Introduction </a:t>
              </a:r>
              <a:endParaRPr lang="en-US" sz="1200" dirty="0">
                <a:solidFill>
                  <a:schemeClr val="tx1"/>
                </a:solidFill>
              </a:endParaRPr>
            </a:p>
            <a:p>
              <a:pPr marL="228594" indent="-228594">
                <a:spcAft>
                  <a:spcPts val="533"/>
                </a:spcAft>
                <a:buFont typeface="Arial" panose="020B0604020202020204" pitchFamily="34" charset="0"/>
                <a:buChar char="−"/>
              </a:pPr>
              <a:r>
                <a:rPr lang="en-US" sz="1200" dirty="0">
                  <a:solidFill>
                    <a:schemeClr val="tx1"/>
                  </a:solidFill>
                </a:rPr>
                <a:t>Organizational behavior, structure and design</a:t>
              </a:r>
            </a:p>
            <a:p>
              <a:pPr marL="228594" indent="-228594">
                <a:spcAft>
                  <a:spcPts val="533"/>
                </a:spcAft>
                <a:buFont typeface="Arial" panose="020B0604020202020204" pitchFamily="34" charset="0"/>
                <a:buChar char="−"/>
              </a:pPr>
              <a:r>
                <a:rPr lang="en-US" sz="1200" dirty="0">
                  <a:solidFill>
                    <a:schemeClr val="tx1"/>
                  </a:solidFill>
                </a:rPr>
                <a:t>Leadership and change</a:t>
              </a:r>
            </a:p>
            <a:p>
              <a:pPr marL="228594" indent="-228594">
                <a:spcAft>
                  <a:spcPts val="533"/>
                </a:spcAft>
                <a:buFont typeface="Arial" panose="020B0604020202020204" pitchFamily="34" charset="0"/>
                <a:buChar char="−"/>
              </a:pPr>
              <a:r>
                <a:rPr lang="en-US" sz="1200" dirty="0">
                  <a:solidFill>
                    <a:schemeClr val="tx1"/>
                  </a:solidFill>
                </a:rPr>
                <a:t>Succeeding through people and the importance of teams</a:t>
              </a:r>
            </a:p>
            <a:p>
              <a:pPr marL="228594" indent="-228594">
                <a:spcAft>
                  <a:spcPts val="533"/>
                </a:spcAft>
                <a:buFont typeface="Arial" panose="020B0604020202020204" pitchFamily="34" charset="0"/>
                <a:buChar char="−"/>
              </a:pPr>
              <a:r>
                <a:rPr lang="en-US" sz="1200" dirty="0">
                  <a:solidFill>
                    <a:schemeClr val="tx1"/>
                  </a:solidFill>
                </a:rPr>
                <a:t>Principles of lean</a:t>
              </a:r>
            </a:p>
            <a:p>
              <a:pPr marL="228594" indent="-228594">
                <a:spcAft>
                  <a:spcPts val="533"/>
                </a:spcAft>
                <a:buFont typeface="Arial" panose="020B0604020202020204" pitchFamily="34" charset="0"/>
                <a:buChar char="−"/>
              </a:pPr>
              <a:r>
                <a:rPr lang="en-US" sz="1200" dirty="0">
                  <a:solidFill>
                    <a:schemeClr val="tx1"/>
                  </a:solidFill>
                </a:rPr>
                <a:t>Adding value to customers</a:t>
              </a:r>
            </a:p>
            <a:p>
              <a:pPr marL="228594" indent="-228594">
                <a:spcAft>
                  <a:spcPts val="533"/>
                </a:spcAft>
                <a:buFont typeface="Arial" panose="020B0604020202020204" pitchFamily="34" charset="0"/>
                <a:buChar char="−"/>
              </a:pPr>
              <a:r>
                <a:rPr lang="en-US" sz="1200" dirty="0">
                  <a:solidFill>
                    <a:schemeClr val="tx1"/>
                  </a:solidFill>
                </a:rPr>
                <a:t>Implementing TQM</a:t>
              </a:r>
            </a:p>
            <a:p>
              <a:pPr marL="228594" indent="-228594">
                <a:spcAft>
                  <a:spcPts val="533"/>
                </a:spcAft>
                <a:buFont typeface="Arial" panose="020B0604020202020204" pitchFamily="34" charset="0"/>
                <a:buChar char="−"/>
              </a:pPr>
              <a:r>
                <a:rPr lang="en-US" sz="1200" dirty="0">
                  <a:solidFill>
                    <a:schemeClr val="tx1"/>
                  </a:solidFill>
                </a:rPr>
                <a:t>Driving a culture of improvement</a:t>
              </a:r>
            </a:p>
            <a:p>
              <a:pPr marL="228594" indent="-228594">
                <a:spcAft>
                  <a:spcPts val="533"/>
                </a:spcAft>
                <a:buFont typeface="Arial" panose="020B0604020202020204" pitchFamily="34" charset="0"/>
                <a:buChar char="−"/>
              </a:pPr>
              <a:r>
                <a:rPr lang="en-US" sz="1200" dirty="0">
                  <a:solidFill>
                    <a:schemeClr val="tx1"/>
                  </a:solidFill>
                </a:rPr>
                <a:t>Supply chain management and project management essentials</a:t>
              </a:r>
            </a:p>
          </p:txBody>
        </p:sp>
        <p:cxnSp>
          <p:nvCxnSpPr>
            <p:cNvPr id="20" name="Straight Connector 19"/>
            <p:cNvCxnSpPr/>
            <p:nvPr/>
          </p:nvCxnSpPr>
          <p:spPr>
            <a:xfrm>
              <a:off x="457081" y="1376032"/>
              <a:ext cx="3631342" cy="0"/>
            </a:xfrm>
            <a:prstGeom prst="line">
              <a:avLst/>
            </a:prstGeom>
            <a:ln w="57150">
              <a:solidFill>
                <a:srgbClr val="00B388"/>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52183" y="4056816"/>
            <a:ext cx="4755039" cy="2304000"/>
            <a:chOff x="4764138" y="921147"/>
            <a:chExt cx="3566279" cy="1728000"/>
          </a:xfrm>
        </p:grpSpPr>
        <p:sp>
          <p:nvSpPr>
            <p:cNvPr id="10" name="Rectangle 9"/>
            <p:cNvSpPr/>
            <p:nvPr/>
          </p:nvSpPr>
          <p:spPr bwMode="ltGray">
            <a:xfrm>
              <a:off x="4764138" y="921147"/>
              <a:ext cx="3566279" cy="1728000"/>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sz="1600" b="1" dirty="0">
                  <a:solidFill>
                    <a:schemeClr val="tx1"/>
                  </a:solidFill>
                </a:rPr>
                <a:t>Effective Strategic Quality Management:</a:t>
              </a:r>
            </a:p>
            <a:p>
              <a:endParaRPr lang="en-US" sz="1600" b="1" dirty="0">
                <a:solidFill>
                  <a:schemeClr val="tx1"/>
                </a:solidFill>
              </a:endParaRPr>
            </a:p>
            <a:p>
              <a:pPr marL="228594" indent="-228594">
                <a:spcAft>
                  <a:spcPts val="533"/>
                </a:spcAft>
                <a:buFont typeface="Arial" panose="020B0604020202020204" pitchFamily="34" charset="0"/>
                <a:buChar char="−"/>
              </a:pPr>
              <a:r>
                <a:rPr lang="en-US" sz="1200" dirty="0">
                  <a:solidFill>
                    <a:schemeClr val="tx1"/>
                  </a:solidFill>
                </a:rPr>
                <a:t>Aligning quality improvement with competitive advantage</a:t>
              </a:r>
            </a:p>
            <a:p>
              <a:pPr marL="228594" indent="-228594">
                <a:spcAft>
                  <a:spcPts val="533"/>
                </a:spcAft>
                <a:buFont typeface="Arial" panose="020B0604020202020204" pitchFamily="34" charset="0"/>
                <a:buChar char="−"/>
              </a:pPr>
              <a:r>
                <a:rPr lang="en-US" sz="1200" dirty="0">
                  <a:solidFill>
                    <a:schemeClr val="tx1"/>
                  </a:solidFill>
                </a:rPr>
                <a:t>Strategic goals of the organization;</a:t>
              </a:r>
            </a:p>
            <a:p>
              <a:pPr marL="228594" indent="-228594">
                <a:spcAft>
                  <a:spcPts val="533"/>
                </a:spcAft>
                <a:buFont typeface="Arial" panose="020B0604020202020204" pitchFamily="34" charset="0"/>
                <a:buChar char="−"/>
              </a:pPr>
              <a:r>
                <a:rPr lang="en-US" sz="1200" dirty="0">
                  <a:solidFill>
                    <a:schemeClr val="tx1"/>
                  </a:solidFill>
                </a:rPr>
                <a:t>Variations in culture and relationships with stakeholders</a:t>
              </a:r>
            </a:p>
            <a:p>
              <a:pPr marL="228594" indent="-228594">
                <a:spcAft>
                  <a:spcPts val="533"/>
                </a:spcAft>
                <a:buFont typeface="Arial" panose="020B0604020202020204" pitchFamily="34" charset="0"/>
                <a:buChar char="−"/>
              </a:pPr>
              <a:r>
                <a:rPr lang="en-US" sz="1200" dirty="0">
                  <a:solidFill>
                    <a:schemeClr val="tx1"/>
                  </a:solidFill>
                </a:rPr>
                <a:t>Leadership and realizing the quality vision, learning organization and coaching</a:t>
              </a:r>
            </a:p>
            <a:p>
              <a:pPr marL="228594" indent="-228594">
                <a:spcAft>
                  <a:spcPts val="533"/>
                </a:spcAft>
                <a:buFont typeface="Arial" panose="020B0604020202020204" pitchFamily="34" charset="0"/>
                <a:buChar char="−"/>
              </a:pPr>
              <a:r>
                <a:rPr lang="en-US" sz="1200" dirty="0">
                  <a:solidFill>
                    <a:schemeClr val="tx1"/>
                  </a:solidFill>
                </a:rPr>
                <a:t>Corporate social responsibility and risk</a:t>
              </a:r>
            </a:p>
            <a:p>
              <a:pPr marL="228594" indent="-228594">
                <a:spcAft>
                  <a:spcPts val="533"/>
                </a:spcAft>
                <a:buFont typeface="Arial" panose="020B0604020202020204" pitchFamily="34" charset="0"/>
                <a:buChar char="−"/>
              </a:pPr>
              <a:r>
                <a:rPr lang="en-US" sz="1200" dirty="0">
                  <a:solidFill>
                    <a:schemeClr val="tx1"/>
                  </a:solidFill>
                </a:rPr>
                <a:t>Supply chain management approaches</a:t>
              </a:r>
            </a:p>
            <a:p>
              <a:pPr marL="228594" indent="-228594">
                <a:spcAft>
                  <a:spcPts val="533"/>
                </a:spcAft>
                <a:buFont typeface="Arial" panose="020B0604020202020204" pitchFamily="34" charset="0"/>
                <a:buChar char="−"/>
              </a:pPr>
              <a:r>
                <a:rPr lang="en-US" sz="1200" dirty="0">
                  <a:solidFill>
                    <a:schemeClr val="tx1"/>
                  </a:solidFill>
                </a:rPr>
                <a:t>Advanced research methods and techniques</a:t>
              </a:r>
            </a:p>
          </p:txBody>
        </p:sp>
        <p:cxnSp>
          <p:nvCxnSpPr>
            <p:cNvPr id="21" name="Straight Connector 20"/>
            <p:cNvCxnSpPr/>
            <p:nvPr/>
          </p:nvCxnSpPr>
          <p:spPr>
            <a:xfrm>
              <a:off x="4764138" y="1191394"/>
              <a:ext cx="3566279" cy="0"/>
            </a:xfrm>
            <a:prstGeom prst="line">
              <a:avLst/>
            </a:prstGeom>
            <a:ln w="57150">
              <a:solidFill>
                <a:srgbClr val="00B388"/>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09442" y="4056816"/>
            <a:ext cx="4970743" cy="2304000"/>
            <a:chOff x="457081" y="3042612"/>
            <a:chExt cx="3728057" cy="1728000"/>
          </a:xfrm>
        </p:grpSpPr>
        <p:sp>
          <p:nvSpPr>
            <p:cNvPr id="7" name="Rectangle 6"/>
            <p:cNvSpPr/>
            <p:nvPr/>
          </p:nvSpPr>
          <p:spPr bwMode="ltGray">
            <a:xfrm>
              <a:off x="457081" y="3042612"/>
              <a:ext cx="3566279" cy="1728000"/>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sz="1600" b="1" dirty="0">
                  <a:solidFill>
                    <a:schemeClr val="tx1"/>
                  </a:solidFill>
                </a:rPr>
                <a:t>Quantitative and Research Methods:</a:t>
              </a:r>
            </a:p>
            <a:p>
              <a:endParaRPr lang="en-US" sz="1600" b="1" dirty="0">
                <a:solidFill>
                  <a:schemeClr val="tx1"/>
                </a:solidFill>
              </a:endParaRPr>
            </a:p>
            <a:p>
              <a:pPr marL="228594" indent="-228594">
                <a:spcAft>
                  <a:spcPts val="533"/>
                </a:spcAft>
                <a:buFont typeface="Arial" panose="020B0604020202020204" pitchFamily="34" charset="0"/>
                <a:buChar char="−"/>
              </a:pPr>
              <a:r>
                <a:rPr lang="en-US" sz="1200" dirty="0">
                  <a:solidFill>
                    <a:schemeClr val="tx1"/>
                  </a:solidFill>
                </a:rPr>
                <a:t>Using online library facilities</a:t>
              </a:r>
            </a:p>
            <a:p>
              <a:pPr marL="228594" indent="-228594">
                <a:spcAft>
                  <a:spcPts val="533"/>
                </a:spcAft>
                <a:buFont typeface="Arial" panose="020B0604020202020204" pitchFamily="34" charset="0"/>
                <a:buChar char="−"/>
              </a:pPr>
              <a:r>
                <a:rPr lang="en-US" sz="1200" dirty="0">
                  <a:solidFill>
                    <a:schemeClr val="tx1"/>
                  </a:solidFill>
                </a:rPr>
                <a:t>Research methods for professional investigations</a:t>
              </a:r>
            </a:p>
            <a:p>
              <a:pPr marL="228594" indent="-228594">
                <a:spcAft>
                  <a:spcPts val="533"/>
                </a:spcAft>
                <a:buFont typeface="Arial" panose="020B0604020202020204" pitchFamily="34" charset="0"/>
                <a:buChar char="−"/>
              </a:pPr>
              <a:r>
                <a:rPr lang="en-US" sz="1200" dirty="0">
                  <a:solidFill>
                    <a:schemeClr val="tx1"/>
                  </a:solidFill>
                </a:rPr>
                <a:t>Quantitative methods and data gathering techniques for problem solving</a:t>
              </a:r>
            </a:p>
            <a:p>
              <a:pPr marL="228594" indent="-228594">
                <a:spcAft>
                  <a:spcPts val="533"/>
                </a:spcAft>
                <a:buFont typeface="Arial" panose="020B0604020202020204" pitchFamily="34" charset="0"/>
                <a:buChar char="−"/>
              </a:pPr>
              <a:r>
                <a:rPr lang="en-US" sz="1200" dirty="0">
                  <a:solidFill>
                    <a:schemeClr val="tx1"/>
                  </a:solidFill>
                </a:rPr>
                <a:t>Applying SPC appropriately including hypothesis testing and confidence intervals, analysis of failure data and design of experiments.</a:t>
              </a:r>
            </a:p>
          </p:txBody>
        </p:sp>
        <p:cxnSp>
          <p:nvCxnSpPr>
            <p:cNvPr id="22" name="Straight Connector 21"/>
            <p:cNvCxnSpPr/>
            <p:nvPr/>
          </p:nvCxnSpPr>
          <p:spPr>
            <a:xfrm>
              <a:off x="457081" y="3315985"/>
              <a:ext cx="3728057" cy="0"/>
            </a:xfrm>
            <a:prstGeom prst="line">
              <a:avLst/>
            </a:prstGeom>
            <a:ln w="57150">
              <a:solidFill>
                <a:srgbClr val="00B388"/>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352185" y="1073915"/>
            <a:ext cx="4755039" cy="2304000"/>
            <a:chOff x="4764138" y="3042612"/>
            <a:chExt cx="3566279" cy="1728000"/>
          </a:xfrm>
        </p:grpSpPr>
        <p:sp>
          <p:nvSpPr>
            <p:cNvPr id="8" name="Rectangle 7"/>
            <p:cNvSpPr/>
            <p:nvPr/>
          </p:nvSpPr>
          <p:spPr bwMode="ltGray">
            <a:xfrm>
              <a:off x="4764138" y="3042612"/>
              <a:ext cx="3566279" cy="1728000"/>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sz="1600" b="1" dirty="0">
                  <a:solidFill>
                    <a:schemeClr val="tx1"/>
                  </a:solidFill>
                </a:rPr>
                <a:t>Business Systems: Concepts, Management and Evaluation:</a:t>
              </a:r>
            </a:p>
            <a:p>
              <a:endParaRPr lang="en-US" sz="1600" b="1" dirty="0">
                <a:solidFill>
                  <a:schemeClr val="tx1"/>
                </a:solidFill>
              </a:endParaRPr>
            </a:p>
            <a:p>
              <a:pPr marL="228594" indent="-228594">
                <a:spcAft>
                  <a:spcPts val="533"/>
                </a:spcAft>
                <a:buFont typeface="Arial" panose="020B0604020202020204" pitchFamily="34" charset="0"/>
                <a:buChar char="−"/>
              </a:pPr>
              <a:r>
                <a:rPr lang="en-US" sz="1200" dirty="0">
                  <a:solidFill>
                    <a:schemeClr val="tx1"/>
                  </a:solidFill>
                </a:rPr>
                <a:t>Maintaining excellence through business process standards for quality</a:t>
              </a:r>
            </a:p>
            <a:p>
              <a:pPr marL="228594" indent="-228594">
                <a:spcAft>
                  <a:spcPts val="533"/>
                </a:spcAft>
                <a:buFont typeface="Arial" panose="020B0604020202020204" pitchFamily="34" charset="0"/>
                <a:buChar char="−"/>
              </a:pPr>
              <a:r>
                <a:rPr lang="en-US" sz="1200" dirty="0">
                  <a:solidFill>
                    <a:schemeClr val="tx1"/>
                  </a:solidFill>
                </a:rPr>
                <a:t>Environmental impact, health and safety</a:t>
              </a:r>
            </a:p>
            <a:p>
              <a:pPr marL="228594" indent="-228594">
                <a:spcAft>
                  <a:spcPts val="533"/>
                </a:spcAft>
                <a:buFont typeface="Arial" panose="020B0604020202020204" pitchFamily="34" charset="0"/>
                <a:buChar char="−"/>
              </a:pPr>
              <a:r>
                <a:rPr lang="en-US" sz="1200" dirty="0">
                  <a:solidFill>
                    <a:schemeClr val="tx1"/>
                  </a:solidFill>
                </a:rPr>
                <a:t>Balancing control requirements with the need for innovation, design and change</a:t>
              </a:r>
            </a:p>
            <a:p>
              <a:pPr marL="228594" indent="-228594">
                <a:spcAft>
                  <a:spcPts val="533"/>
                </a:spcAft>
                <a:buFont typeface="Arial" panose="020B0604020202020204" pitchFamily="34" charset="0"/>
                <a:buChar char="−"/>
              </a:pPr>
              <a:r>
                <a:rPr lang="en-US" sz="1200" dirty="0">
                  <a:solidFill>
                    <a:schemeClr val="tx1"/>
                  </a:solidFill>
                </a:rPr>
                <a:t>Business information for quality improvement</a:t>
              </a:r>
            </a:p>
            <a:p>
              <a:pPr marL="228594" indent="-228594">
                <a:spcAft>
                  <a:spcPts val="533"/>
                </a:spcAft>
                <a:buFont typeface="Arial" panose="020B0604020202020204" pitchFamily="34" charset="0"/>
                <a:buChar char="−"/>
              </a:pPr>
              <a:r>
                <a:rPr lang="en-US" sz="1200" dirty="0">
                  <a:solidFill>
                    <a:schemeClr val="tx1"/>
                  </a:solidFill>
                </a:rPr>
                <a:t>Performance measurement and management, including ServQual, QFD and benchmarking</a:t>
              </a:r>
            </a:p>
          </p:txBody>
        </p:sp>
        <p:cxnSp>
          <p:nvCxnSpPr>
            <p:cNvPr id="23" name="Straight Connector 22"/>
            <p:cNvCxnSpPr/>
            <p:nvPr/>
          </p:nvCxnSpPr>
          <p:spPr>
            <a:xfrm>
              <a:off x="4764138" y="3500623"/>
              <a:ext cx="3566279" cy="0"/>
            </a:xfrm>
            <a:prstGeom prst="line">
              <a:avLst/>
            </a:prstGeom>
            <a:ln w="57150">
              <a:solidFill>
                <a:srgbClr val="00B388"/>
              </a:solidFill>
            </a:ln>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r>
              <a:rPr lang="en-US"/>
              <a:t>HPE Confidential </a:t>
            </a:r>
          </a:p>
        </p:txBody>
      </p:sp>
      <p:sp>
        <p:nvSpPr>
          <p:cNvPr id="3" name="Slide Number Placeholder 2"/>
          <p:cNvSpPr>
            <a:spLocks noGrp="1"/>
          </p:cNvSpPr>
          <p:nvPr>
            <p:ph type="sldNum" sz="quarter" idx="12"/>
          </p:nvPr>
        </p:nvSpPr>
        <p:spPr/>
        <p:txBody>
          <a:bodyPr/>
          <a:lstStyle/>
          <a:p>
            <a:fld id="{B016F8AB-BCEA-4347-8BA6-BE776009BC89}" type="slidenum">
              <a:rPr lang="en-US" smtClean="0"/>
              <a:t>17</a:t>
            </a:fld>
            <a:endParaRPr lang="en-US"/>
          </a:p>
        </p:txBody>
      </p:sp>
    </p:spTree>
    <p:extLst>
      <p:ext uri="{BB962C8B-B14F-4D97-AF65-F5344CB8AC3E}">
        <p14:creationId xmlns:p14="http://schemas.microsoft.com/office/powerpoint/2010/main" val="77599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Feedback 1/2</a:t>
            </a:r>
            <a:endParaRPr lang="en-US" dirty="0"/>
          </a:p>
        </p:txBody>
      </p:sp>
      <p:sp>
        <p:nvSpPr>
          <p:cNvPr id="4" name="Text Placeholder 3"/>
          <p:cNvSpPr>
            <a:spLocks noGrp="1"/>
          </p:cNvSpPr>
          <p:nvPr>
            <p:ph type="body" sz="quarter" idx="13"/>
          </p:nvPr>
        </p:nvSpPr>
        <p:spPr/>
        <p:txBody>
          <a:bodyPr/>
          <a:lstStyle/>
          <a:p>
            <a:r>
              <a:rPr lang="en-GB" dirty="0"/>
              <a:t>Some examples from recent graduates</a:t>
            </a:r>
            <a:endParaRPr lang="en-US" dirty="0"/>
          </a:p>
          <a:p>
            <a:endParaRPr lang="en-US" dirty="0"/>
          </a:p>
        </p:txBody>
      </p:sp>
      <p:sp>
        <p:nvSpPr>
          <p:cNvPr id="3" name="Slide Number Placeholder 2"/>
          <p:cNvSpPr>
            <a:spLocks noGrp="1"/>
          </p:cNvSpPr>
          <p:nvPr>
            <p:ph type="sldNum" sz="quarter" idx="12"/>
          </p:nvPr>
        </p:nvSpPr>
        <p:spPr/>
        <p:txBody>
          <a:bodyPr/>
          <a:lstStyle/>
          <a:p>
            <a:fld id="{00DE720E-C72B-42F0-AD69-52D60E3C605E}" type="slidenum">
              <a:rPr lang="en-US" smtClean="0">
                <a:solidFill>
                  <a:srgbClr val="5F7A76"/>
                </a:solidFill>
              </a:rPr>
              <a:pPr/>
              <a:t>18</a:t>
            </a:fld>
            <a:endParaRPr lang="en-US" dirty="0">
              <a:solidFill>
                <a:srgbClr val="5F7A76"/>
              </a:solidFill>
            </a:endParaRPr>
          </a:p>
        </p:txBody>
      </p:sp>
      <p:sp>
        <p:nvSpPr>
          <p:cNvPr id="34" name="TextBox 33"/>
          <p:cNvSpPr txBox="1"/>
          <p:nvPr/>
        </p:nvSpPr>
        <p:spPr>
          <a:xfrm>
            <a:off x="644609" y="3385934"/>
            <a:ext cx="10923051" cy="656590"/>
          </a:xfrm>
          <a:prstGeom prst="rect">
            <a:avLst/>
          </a:prstGeom>
          <a:noFill/>
          <a:ln w="50800">
            <a:noFill/>
          </a:ln>
        </p:spPr>
        <p:txBody>
          <a:bodyPr wrap="square" rtlCol="0" anchor="ctr">
            <a:spAutoFit/>
          </a:bodyPr>
          <a:lstStyle/>
          <a:p>
            <a:pPr marL="0" lvl="1" algn="ctr">
              <a:lnSpc>
                <a:spcPts val="2240"/>
              </a:lnSpc>
            </a:pPr>
            <a:r>
              <a:rPr lang="en-US" sz="1400" dirty="0"/>
              <a:t>“Proven process maturity assessment approach, strengthening my BPM skills and enhancing my knowledge on new methods, which are now being used in my daily work”</a:t>
            </a:r>
          </a:p>
        </p:txBody>
      </p:sp>
      <p:sp>
        <p:nvSpPr>
          <p:cNvPr id="35" name="TextBox 34"/>
          <p:cNvSpPr txBox="1"/>
          <p:nvPr/>
        </p:nvSpPr>
        <p:spPr>
          <a:xfrm>
            <a:off x="9192611" y="1931165"/>
            <a:ext cx="2126664" cy="738664"/>
          </a:xfrm>
          <a:prstGeom prst="rect">
            <a:avLst/>
          </a:prstGeom>
          <a:noFill/>
          <a:ln w="50800">
            <a:noFill/>
          </a:ln>
        </p:spPr>
        <p:txBody>
          <a:bodyPr wrap="square" rtlCol="0" anchor="ctr">
            <a:spAutoFit/>
          </a:bodyPr>
          <a:lstStyle/>
          <a:p>
            <a:pPr algn="ctr"/>
            <a:r>
              <a:rPr lang="en-GB" sz="1400" dirty="0"/>
              <a:t>“</a:t>
            </a:r>
            <a:r>
              <a:rPr lang="en-US" sz="1400" dirty="0"/>
              <a:t>The effect of taking the course had been</a:t>
            </a:r>
          </a:p>
          <a:p>
            <a:pPr algn="ctr"/>
            <a:r>
              <a:rPr lang="en-US" sz="1400" dirty="0"/>
              <a:t>better than a pay rise!”</a:t>
            </a:r>
            <a:endParaRPr lang="en-GB" sz="1400" dirty="0"/>
          </a:p>
        </p:txBody>
      </p:sp>
      <p:sp>
        <p:nvSpPr>
          <p:cNvPr id="36" name="TextBox 35"/>
          <p:cNvSpPr txBox="1"/>
          <p:nvPr/>
        </p:nvSpPr>
        <p:spPr>
          <a:xfrm>
            <a:off x="656333" y="1718117"/>
            <a:ext cx="3845169" cy="1169551"/>
          </a:xfrm>
          <a:prstGeom prst="rect">
            <a:avLst/>
          </a:prstGeom>
          <a:noFill/>
          <a:ln w="50800">
            <a:noFill/>
          </a:ln>
        </p:spPr>
        <p:txBody>
          <a:bodyPr wrap="square" rtlCol="0" anchor="ctr">
            <a:spAutoFit/>
          </a:bodyPr>
          <a:lstStyle/>
          <a:p>
            <a:pPr algn="ctr"/>
            <a:r>
              <a:rPr lang="en-US" sz="1400" dirty="0">
                <a:solidFill>
                  <a:prstClr val="black"/>
                </a:solidFill>
              </a:rPr>
              <a:t>“I’ve found the course to be</a:t>
            </a:r>
          </a:p>
          <a:p>
            <a:pPr algn="ctr"/>
            <a:r>
              <a:rPr lang="en-US" sz="1400" dirty="0">
                <a:solidFill>
                  <a:prstClr val="black"/>
                </a:solidFill>
              </a:rPr>
              <a:t>very interesting and relevant to my role in HP. It has been enjoyable to step back from the day-to-day work and look at higher level questions of how and why”</a:t>
            </a:r>
          </a:p>
        </p:txBody>
      </p:sp>
      <p:sp>
        <p:nvSpPr>
          <p:cNvPr id="37" name="TextBox 36"/>
          <p:cNvSpPr txBox="1"/>
          <p:nvPr/>
        </p:nvSpPr>
        <p:spPr>
          <a:xfrm>
            <a:off x="4818026" y="1750890"/>
            <a:ext cx="3892060" cy="1169551"/>
          </a:xfrm>
          <a:prstGeom prst="rect">
            <a:avLst/>
          </a:prstGeom>
          <a:noFill/>
          <a:ln w="50800">
            <a:noFill/>
          </a:ln>
        </p:spPr>
        <p:txBody>
          <a:bodyPr wrap="square" rtlCol="0" anchor="ctr">
            <a:spAutoFit/>
          </a:bodyPr>
          <a:lstStyle/>
          <a:p>
            <a:pPr algn="ctr"/>
            <a:r>
              <a:rPr lang="en-US" sz="1400" dirty="0"/>
              <a:t>“SQM has given me whole new perspectives, has equipped me with  new methods and connected me with some extraordinary colleagues, and step by step we’re leaving our prints in the work we perform”</a:t>
            </a:r>
          </a:p>
        </p:txBody>
      </p:sp>
      <p:sp>
        <p:nvSpPr>
          <p:cNvPr id="38" name="TextBox 37"/>
          <p:cNvSpPr txBox="1"/>
          <p:nvPr/>
        </p:nvSpPr>
        <p:spPr>
          <a:xfrm>
            <a:off x="8345875" y="4428765"/>
            <a:ext cx="3233508" cy="1502976"/>
          </a:xfrm>
          <a:prstGeom prst="rect">
            <a:avLst/>
          </a:prstGeom>
          <a:noFill/>
          <a:ln w="50800">
            <a:noFill/>
          </a:ln>
        </p:spPr>
        <p:txBody>
          <a:bodyPr wrap="square" rtlCol="0" anchor="ctr">
            <a:spAutoFit/>
          </a:bodyPr>
          <a:lstStyle/>
          <a:p>
            <a:pPr marL="0" lvl="1" algn="ctr">
              <a:lnSpc>
                <a:spcPts val="2240"/>
              </a:lnSpc>
            </a:pPr>
            <a:r>
              <a:rPr lang="en-GB" sz="1400" dirty="0"/>
              <a:t>“It helped me focus in a way I had not seen before. I found I was able to review my work in a more critical way allowing me to separate the important items from the rest”</a:t>
            </a:r>
          </a:p>
        </p:txBody>
      </p:sp>
      <p:sp>
        <p:nvSpPr>
          <p:cNvPr id="39" name="TextBox 38"/>
          <p:cNvSpPr txBox="1"/>
          <p:nvPr/>
        </p:nvSpPr>
        <p:spPr>
          <a:xfrm>
            <a:off x="3447782" y="4467949"/>
            <a:ext cx="4641141" cy="1384995"/>
          </a:xfrm>
          <a:prstGeom prst="rect">
            <a:avLst/>
          </a:prstGeom>
          <a:noFill/>
          <a:ln w="50800">
            <a:noFill/>
          </a:ln>
        </p:spPr>
        <p:txBody>
          <a:bodyPr wrap="square" rtlCol="0" anchor="ctr">
            <a:spAutoFit/>
          </a:bodyPr>
          <a:lstStyle/>
          <a:p>
            <a:pPr algn="ctr"/>
            <a:r>
              <a:rPr lang="en-GB" sz="1400" dirty="0"/>
              <a:t> “</a:t>
            </a:r>
            <a:r>
              <a:rPr lang="en-US" sz="1400" dirty="0"/>
              <a:t>In one of our other teams I drove people to look beyond the HP-world that they probably</a:t>
            </a:r>
          </a:p>
          <a:p>
            <a:pPr algn="ctr"/>
            <a:r>
              <a:rPr lang="en-US" sz="1400" dirty="0"/>
              <a:t>know too well by now, and they explored, not necessarily academic, but nonetheless, valuable market and area-development information, leading them to identify some innovative and game-changing ideas to pursue</a:t>
            </a:r>
            <a:r>
              <a:rPr lang="en-GB" sz="1400" dirty="0"/>
              <a:t>” </a:t>
            </a:r>
          </a:p>
        </p:txBody>
      </p:sp>
      <p:sp>
        <p:nvSpPr>
          <p:cNvPr id="40" name="TextBox 39"/>
          <p:cNvSpPr txBox="1"/>
          <p:nvPr/>
        </p:nvSpPr>
        <p:spPr>
          <a:xfrm>
            <a:off x="609442" y="4573469"/>
            <a:ext cx="2697181" cy="1220847"/>
          </a:xfrm>
          <a:prstGeom prst="rect">
            <a:avLst/>
          </a:prstGeom>
          <a:noFill/>
          <a:ln w="50800">
            <a:noFill/>
          </a:ln>
        </p:spPr>
        <p:txBody>
          <a:bodyPr wrap="square" rtlCol="0" anchor="ctr">
            <a:spAutoFit/>
          </a:bodyPr>
          <a:lstStyle/>
          <a:p>
            <a:pPr marL="0" lvl="1" algn="ctr">
              <a:lnSpc>
                <a:spcPts val="2240"/>
              </a:lnSpc>
            </a:pPr>
            <a:r>
              <a:rPr lang="en-US" sz="1400" dirty="0">
                <a:solidFill>
                  <a:prstClr val="black"/>
                </a:solidFill>
              </a:rPr>
              <a:t>“Significantly contributed to my knowledge needed to do better job as a Customer Experience and Quality Lead”</a:t>
            </a:r>
          </a:p>
        </p:txBody>
      </p:sp>
      <p:sp>
        <p:nvSpPr>
          <p:cNvPr id="5" name="Rectangle 4"/>
          <p:cNvSpPr/>
          <p:nvPr/>
        </p:nvSpPr>
        <p:spPr bwMode="ltGray">
          <a:xfrm>
            <a:off x="609442" y="1427815"/>
            <a:ext cx="3950836" cy="1749139"/>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1" name="Rectangle 40"/>
          <p:cNvSpPr/>
          <p:nvPr/>
        </p:nvSpPr>
        <p:spPr bwMode="ltGray">
          <a:xfrm>
            <a:off x="4770973" y="1427815"/>
            <a:ext cx="3950836" cy="1748739"/>
          </a:xfrm>
          <a:prstGeom prst="rect">
            <a:avLst/>
          </a:prstGeom>
          <a:noFill/>
          <a:ln w="508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2" name="Rectangle 41"/>
          <p:cNvSpPr/>
          <p:nvPr/>
        </p:nvSpPr>
        <p:spPr bwMode="ltGray">
          <a:xfrm>
            <a:off x="8932504" y="1427815"/>
            <a:ext cx="2646881" cy="1748739"/>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3" name="Rectangle 42"/>
          <p:cNvSpPr/>
          <p:nvPr/>
        </p:nvSpPr>
        <p:spPr bwMode="ltGray">
          <a:xfrm>
            <a:off x="603499" y="3335484"/>
            <a:ext cx="10975884" cy="742701"/>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4" name="Rectangle 43"/>
          <p:cNvSpPr/>
          <p:nvPr/>
        </p:nvSpPr>
        <p:spPr bwMode="ltGray">
          <a:xfrm>
            <a:off x="603499" y="4249378"/>
            <a:ext cx="2703125" cy="1867177"/>
          </a:xfrm>
          <a:prstGeom prst="rect">
            <a:avLst/>
          </a:prstGeom>
          <a:noFill/>
          <a:ln w="508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5" name="Rectangle 44"/>
          <p:cNvSpPr/>
          <p:nvPr/>
        </p:nvSpPr>
        <p:spPr bwMode="ltGray">
          <a:xfrm>
            <a:off x="3491996" y="4249377"/>
            <a:ext cx="4684155" cy="1867177"/>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46" name="Rectangle 45"/>
          <p:cNvSpPr/>
          <p:nvPr/>
        </p:nvSpPr>
        <p:spPr bwMode="ltGray">
          <a:xfrm>
            <a:off x="8345875" y="4236717"/>
            <a:ext cx="3233508" cy="1867177"/>
          </a:xfrm>
          <a:prstGeom prst="rect">
            <a:avLst/>
          </a:prstGeom>
          <a:noFill/>
          <a:ln w="50800">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p>
        </p:txBody>
      </p:sp>
      <p:sp>
        <p:nvSpPr>
          <p:cNvPr id="6" name="Rectangle 5"/>
          <p:cNvSpPr/>
          <p:nvPr/>
        </p:nvSpPr>
        <p:spPr bwMode="ltGray">
          <a:xfrm>
            <a:off x="6265289" y="6225546"/>
            <a:ext cx="3821724" cy="536224"/>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200" dirty="0"/>
              <a:t>Source : University of Portsmouth</a:t>
            </a:r>
          </a:p>
          <a:p>
            <a:pPr algn="ctr">
              <a:lnSpc>
                <a:spcPct val="90000"/>
              </a:lnSpc>
            </a:pPr>
            <a:r>
              <a:rPr lang="en-GB" sz="1200" dirty="0"/>
              <a:t>Used with permission of respondents</a:t>
            </a:r>
            <a:endParaRPr lang="en-US" sz="1200" dirty="0" err="1"/>
          </a:p>
        </p:txBody>
      </p:sp>
      <p:sp>
        <p:nvSpPr>
          <p:cNvPr id="7" name="Footer Placeholder 6"/>
          <p:cNvSpPr>
            <a:spLocks noGrp="1"/>
          </p:cNvSpPr>
          <p:nvPr>
            <p:ph type="ftr" sz="quarter" idx="11"/>
          </p:nvPr>
        </p:nvSpPr>
        <p:spPr/>
        <p:txBody>
          <a:bodyPr/>
          <a:lstStyle/>
          <a:p>
            <a:r>
              <a:rPr lang="en-US"/>
              <a:t>HPE Confidential </a:t>
            </a:r>
          </a:p>
        </p:txBody>
      </p:sp>
    </p:spTree>
    <p:extLst>
      <p:ext uri="{BB962C8B-B14F-4D97-AF65-F5344CB8AC3E}">
        <p14:creationId xmlns:p14="http://schemas.microsoft.com/office/powerpoint/2010/main" val="33838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Feedback 2/2</a:t>
            </a:r>
            <a:endParaRPr lang="en-US" dirty="0"/>
          </a:p>
        </p:txBody>
      </p:sp>
      <p:sp>
        <p:nvSpPr>
          <p:cNvPr id="4" name="Text Placeholder 3"/>
          <p:cNvSpPr>
            <a:spLocks noGrp="1"/>
          </p:cNvSpPr>
          <p:nvPr>
            <p:ph type="body" sz="quarter" idx="13"/>
          </p:nvPr>
        </p:nvSpPr>
        <p:spPr/>
        <p:txBody>
          <a:bodyPr/>
          <a:lstStyle/>
          <a:p>
            <a:r>
              <a:rPr lang="en-GB" dirty="0"/>
              <a:t>Some examples from recent graduates</a:t>
            </a:r>
            <a:endParaRPr lang="en-US" dirty="0"/>
          </a:p>
          <a:p>
            <a:endParaRPr lang="en-US" dirty="0"/>
          </a:p>
        </p:txBody>
      </p:sp>
      <p:sp>
        <p:nvSpPr>
          <p:cNvPr id="3" name="Slide Number Placeholder 2"/>
          <p:cNvSpPr>
            <a:spLocks noGrp="1"/>
          </p:cNvSpPr>
          <p:nvPr>
            <p:ph type="sldNum" sz="quarter" idx="12"/>
          </p:nvPr>
        </p:nvSpPr>
        <p:spPr/>
        <p:txBody>
          <a:bodyPr/>
          <a:lstStyle/>
          <a:p>
            <a:fld id="{00DE720E-C72B-42F0-AD69-52D60E3C605E}" type="slidenum">
              <a:rPr lang="en-US" smtClean="0">
                <a:solidFill>
                  <a:srgbClr val="5F7A76"/>
                </a:solidFill>
              </a:rPr>
              <a:pPr/>
              <a:t>19</a:t>
            </a:fld>
            <a:endParaRPr lang="en-US" dirty="0">
              <a:solidFill>
                <a:srgbClr val="5F7A76"/>
              </a:solidFill>
            </a:endParaRPr>
          </a:p>
        </p:txBody>
      </p:sp>
      <p:sp>
        <p:nvSpPr>
          <p:cNvPr id="5" name="Rectangle 4"/>
          <p:cNvSpPr/>
          <p:nvPr/>
        </p:nvSpPr>
        <p:spPr bwMode="ltGray">
          <a:xfrm>
            <a:off x="7622932" y="3694259"/>
            <a:ext cx="3956451" cy="1222319"/>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“My role has clearly shifted from a tactical to a strategic one, my interlocution level has significantly raised and my influencing skills have drastically improved.”</a:t>
            </a:r>
          </a:p>
        </p:txBody>
      </p:sp>
      <p:sp>
        <p:nvSpPr>
          <p:cNvPr id="46" name="Rectangle 45"/>
          <p:cNvSpPr/>
          <p:nvPr/>
        </p:nvSpPr>
        <p:spPr bwMode="ltGray">
          <a:xfrm>
            <a:off x="609441" y="3685655"/>
            <a:ext cx="6846436" cy="1220856"/>
          </a:xfrm>
          <a:prstGeom prst="rect">
            <a:avLst/>
          </a:prstGeom>
          <a:noFill/>
          <a:ln w="50800">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tx1"/>
                </a:solidFill>
              </a:rPr>
              <a:t>“The constant  Critical Thinking attitude, the Literature review approach to learn and the structure method to build meaningful  conclusions and recommendations in every scope of life ( professional and personal ) have reported significant benefits, often hard to measure from a quantitative perspective but very solid from a qualitative one.”</a:t>
            </a:r>
          </a:p>
        </p:txBody>
      </p:sp>
      <p:sp>
        <p:nvSpPr>
          <p:cNvPr id="22" name="Rectangle 21"/>
          <p:cNvSpPr/>
          <p:nvPr/>
        </p:nvSpPr>
        <p:spPr bwMode="ltGray">
          <a:xfrm>
            <a:off x="6283570" y="1373854"/>
            <a:ext cx="5295813" cy="2121941"/>
          </a:xfrm>
          <a:prstGeom prst="rect">
            <a:avLst/>
          </a:prstGeom>
          <a:noFill/>
          <a:ln w="508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chemeClr val="tx1"/>
                </a:solidFill>
              </a:rPr>
              <a:t>“My self-confidence, professionalism, passion for Quality -and even for life- are greater than never before. I felt injected with wisdom, method, humanity, speed, complexity solving, pragmatism, solidarity, solemnity, sense of accomplishment, worth of effort , value of diversity, genuine respect and continuous learning desire. So now,  I feel better in the broadest sense of the term, as a quality professional and as human being- I should admit I even feel younger !!!”</a:t>
            </a:r>
          </a:p>
        </p:txBody>
      </p:sp>
      <p:sp>
        <p:nvSpPr>
          <p:cNvPr id="24" name="Rectangle 23"/>
          <p:cNvSpPr/>
          <p:nvPr/>
        </p:nvSpPr>
        <p:spPr bwMode="ltGray">
          <a:xfrm>
            <a:off x="609441" y="1373854"/>
            <a:ext cx="5533452" cy="2121941"/>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Strategic Quality Management programme was an exciting journey, a logical extension of my professional development following the LSS curriculum path, which built on my Black Belt knowledge, and practical experience. It provided the seminal theoretical background and expand my strategic view as quality professional by changing my mind-set from what </a:t>
            </a:r>
            <a:r>
              <a:rPr lang="en-GB" sz="1400" dirty="0" err="1">
                <a:solidFill>
                  <a:schemeClr val="tx1"/>
                </a:solidFill>
              </a:rPr>
              <a:t>Pedler</a:t>
            </a:r>
            <a:r>
              <a:rPr lang="en-GB" sz="1400" dirty="0">
                <a:solidFill>
                  <a:schemeClr val="tx1"/>
                </a:solidFill>
              </a:rPr>
              <a:t> (2011, p. 135) calls from a domestic to a global mind-set.”</a:t>
            </a:r>
            <a:endParaRPr lang="en-US" sz="1400" dirty="0">
              <a:solidFill>
                <a:schemeClr val="tx1"/>
              </a:solidFill>
            </a:endParaRPr>
          </a:p>
        </p:txBody>
      </p:sp>
      <p:sp>
        <p:nvSpPr>
          <p:cNvPr id="26" name="Rectangle 25"/>
          <p:cNvSpPr/>
          <p:nvPr/>
        </p:nvSpPr>
        <p:spPr bwMode="ltGray">
          <a:xfrm>
            <a:off x="609441" y="5119345"/>
            <a:ext cx="10969943" cy="10201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400" dirty="0">
                <a:solidFill>
                  <a:schemeClr val="tx1"/>
                </a:solidFill>
              </a:rPr>
              <a:t>“I have developed a more effective way of thinking and narrow it down to the points that matter going through the “So What” iterative process. I also gain confidence to share and communicate my ideas and knowledge with the senior management team. I was using what I learned during my education to help and transform my old team and I will continue to use it in my new position as the existing strategy and KPIs need to be review and updated.”</a:t>
            </a:r>
            <a:endParaRPr lang="en-US" sz="1400" dirty="0">
              <a:solidFill>
                <a:schemeClr val="tx1"/>
              </a:solidFill>
            </a:endParaRPr>
          </a:p>
        </p:txBody>
      </p:sp>
      <p:sp>
        <p:nvSpPr>
          <p:cNvPr id="10" name="Rectangle 9"/>
          <p:cNvSpPr/>
          <p:nvPr/>
        </p:nvSpPr>
        <p:spPr bwMode="ltGray">
          <a:xfrm>
            <a:off x="6294721" y="6261949"/>
            <a:ext cx="3821724" cy="536224"/>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200" dirty="0"/>
              <a:t>Source : University of Portsmouth</a:t>
            </a:r>
          </a:p>
          <a:p>
            <a:pPr algn="ctr">
              <a:lnSpc>
                <a:spcPct val="90000"/>
              </a:lnSpc>
            </a:pPr>
            <a:r>
              <a:rPr lang="en-GB" sz="1200" dirty="0"/>
              <a:t>Used with permission of respondents</a:t>
            </a:r>
            <a:endParaRPr lang="en-US" sz="1200" dirty="0" err="1"/>
          </a:p>
        </p:txBody>
      </p:sp>
      <p:sp>
        <p:nvSpPr>
          <p:cNvPr id="6" name="Footer Placeholder 5"/>
          <p:cNvSpPr>
            <a:spLocks noGrp="1"/>
          </p:cNvSpPr>
          <p:nvPr>
            <p:ph type="ftr" sz="quarter" idx="11"/>
          </p:nvPr>
        </p:nvSpPr>
        <p:spPr/>
        <p:txBody>
          <a:bodyPr/>
          <a:lstStyle/>
          <a:p>
            <a:r>
              <a:rPr lang="en-US"/>
              <a:t>HPE Confidential </a:t>
            </a:r>
          </a:p>
        </p:txBody>
      </p:sp>
    </p:spTree>
    <p:extLst>
      <p:ext uri="{BB962C8B-B14F-4D97-AF65-F5344CB8AC3E}">
        <p14:creationId xmlns:p14="http://schemas.microsoft.com/office/powerpoint/2010/main" val="282099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6316-4F16-41D7-A69A-60DF88C18FD7}"/>
              </a:ext>
            </a:extLst>
          </p:cNvPr>
          <p:cNvSpPr>
            <a:spLocks noGrp="1"/>
          </p:cNvSpPr>
          <p:nvPr>
            <p:ph type="title"/>
          </p:nvPr>
        </p:nvSpPr>
        <p:spPr/>
        <p:txBody>
          <a:bodyPr/>
          <a:lstStyle/>
          <a:p>
            <a:r>
              <a:rPr lang="en-GB" dirty="0"/>
              <a:t>Agenda</a:t>
            </a:r>
          </a:p>
        </p:txBody>
      </p:sp>
      <p:sp>
        <p:nvSpPr>
          <p:cNvPr id="3" name="Footer Placeholder 2">
            <a:extLst>
              <a:ext uri="{FF2B5EF4-FFF2-40B4-BE49-F238E27FC236}">
                <a16:creationId xmlns:a16="http://schemas.microsoft.com/office/drawing/2014/main" id="{04ECC148-924D-4E0A-8BD1-5CF32C679861}"/>
              </a:ext>
            </a:extLst>
          </p:cNvPr>
          <p:cNvSpPr>
            <a:spLocks noGrp="1"/>
          </p:cNvSpPr>
          <p:nvPr>
            <p:ph type="ftr" sz="quarter" idx="11"/>
          </p:nvPr>
        </p:nvSpPr>
        <p:spPr/>
        <p:txBody>
          <a:bodyPr/>
          <a:lstStyle/>
          <a:p>
            <a:r>
              <a:rPr lang="en-US" dirty="0"/>
              <a:t>HPE Confidential </a:t>
            </a:r>
          </a:p>
        </p:txBody>
      </p:sp>
      <p:sp>
        <p:nvSpPr>
          <p:cNvPr id="4" name="Slide Number Placeholder 3">
            <a:extLst>
              <a:ext uri="{FF2B5EF4-FFF2-40B4-BE49-F238E27FC236}">
                <a16:creationId xmlns:a16="http://schemas.microsoft.com/office/drawing/2014/main" id="{E2164E97-C3E0-464C-9834-FB36AB89918A}"/>
              </a:ext>
            </a:extLst>
          </p:cNvPr>
          <p:cNvSpPr>
            <a:spLocks noGrp="1"/>
          </p:cNvSpPr>
          <p:nvPr>
            <p:ph type="sldNum" sz="quarter" idx="12"/>
          </p:nvPr>
        </p:nvSpPr>
        <p:spPr/>
        <p:txBody>
          <a:bodyPr/>
          <a:lstStyle/>
          <a:p>
            <a:fld id="{B016F8AB-BCEA-4347-8BA6-BE776009BC89}" type="slidenum">
              <a:rPr lang="en-US" smtClean="0"/>
              <a:t>2</a:t>
            </a:fld>
            <a:endParaRPr lang="en-US" dirty="0"/>
          </a:p>
        </p:txBody>
      </p:sp>
      <p:sp>
        <p:nvSpPr>
          <p:cNvPr id="5" name="TextBox 4">
            <a:extLst>
              <a:ext uri="{FF2B5EF4-FFF2-40B4-BE49-F238E27FC236}">
                <a16:creationId xmlns:a16="http://schemas.microsoft.com/office/drawing/2014/main" id="{8C136450-B1DB-4973-B4C8-E2D67DD5FB99}"/>
              </a:ext>
            </a:extLst>
          </p:cNvPr>
          <p:cNvSpPr txBox="1"/>
          <p:nvPr/>
        </p:nvSpPr>
        <p:spPr>
          <a:xfrm>
            <a:off x="1313951" y="1371601"/>
            <a:ext cx="7632848" cy="4366199"/>
          </a:xfrm>
          <a:prstGeom prst="rect">
            <a:avLst/>
          </a:prstGeom>
          <a:noFill/>
        </p:spPr>
        <p:txBody>
          <a:bodyPr wrap="square" lIns="0" tIns="0" rIns="0" bIns="0" rtlCol="0">
            <a:noAutofit/>
          </a:bodyPr>
          <a:lstStyle/>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r>
              <a:rPr lang="en-GB" dirty="0"/>
              <a:t>Roadmap</a:t>
            </a:r>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r>
              <a:rPr lang="en-GB" dirty="0"/>
              <a:t>Operational Excellence</a:t>
            </a:r>
          </a:p>
          <a:p>
            <a:pPr marL="742939" lvl="1" indent="-285750">
              <a:lnSpc>
                <a:spcPct val="90000"/>
              </a:lnSpc>
              <a:buFont typeface="Arial" panose="020B0604020202020204" pitchFamily="34" charset="0"/>
              <a:buChar char="•"/>
            </a:pPr>
            <a:r>
              <a:rPr lang="en-GB" dirty="0"/>
              <a:t>Linking Strategy to Employees</a:t>
            </a:r>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r>
              <a:rPr lang="en-GB" dirty="0"/>
              <a:t>Approach to Quality Staff Retention and Development</a:t>
            </a:r>
          </a:p>
          <a:p>
            <a:pPr marL="742939" lvl="1" indent="-285750">
              <a:lnSpc>
                <a:spcPct val="90000"/>
              </a:lnSpc>
              <a:buFont typeface="Arial" panose="020B0604020202020204" pitchFamily="34" charset="0"/>
              <a:buChar char="•"/>
            </a:pPr>
            <a:r>
              <a:rPr lang="en-GB" dirty="0"/>
              <a:t>Culture of Quality</a:t>
            </a:r>
          </a:p>
          <a:p>
            <a:pPr marL="742939" lvl="1" indent="-285750">
              <a:lnSpc>
                <a:spcPct val="90000"/>
              </a:lnSpc>
              <a:buFont typeface="Arial" panose="020B0604020202020204" pitchFamily="34" charset="0"/>
              <a:buChar char="•"/>
            </a:pPr>
            <a:r>
              <a:rPr lang="en-GB" dirty="0"/>
              <a:t>Quality Talent Development</a:t>
            </a:r>
          </a:p>
          <a:p>
            <a:pPr marL="742939" lvl="1" indent="-285750">
              <a:lnSpc>
                <a:spcPct val="90000"/>
              </a:lnSpc>
              <a:buFont typeface="Arial" panose="020B0604020202020204" pitchFamily="34" charset="0"/>
              <a:buChar char="•"/>
            </a:pPr>
            <a:r>
              <a:rPr lang="en-GB" dirty="0"/>
              <a:t>Workshop </a:t>
            </a:r>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r>
              <a:rPr lang="en-GB" dirty="0"/>
              <a:t>The Masters Degree </a:t>
            </a:r>
          </a:p>
          <a:p>
            <a:pPr marL="742950" lvl="1" indent="-285750">
              <a:lnSpc>
                <a:spcPct val="90000"/>
              </a:lnSpc>
              <a:buFont typeface="Arial" panose="020B0604020202020204" pitchFamily="34" charset="0"/>
              <a:buChar char="•"/>
            </a:pPr>
            <a:r>
              <a:rPr lang="en-GB" dirty="0"/>
              <a:t>Design, Execution, Benefits and Feedback</a:t>
            </a:r>
          </a:p>
          <a:p>
            <a:pPr marL="838190" lvl="1" indent="-380990">
              <a:lnSpc>
                <a:spcPct val="90000"/>
              </a:lnSpc>
              <a:buFont typeface="Wingdings" panose="05000000000000000000" pitchFamily="2" charset="2"/>
              <a:buChar char="Ø"/>
            </a:pPr>
            <a:endParaRPr lang="en-GB" dirty="0"/>
          </a:p>
          <a:p>
            <a:pPr marL="838190" lvl="1"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endParaRPr lang="en-GB" dirty="0"/>
          </a:p>
          <a:p>
            <a:pPr marL="380990" indent="-380990">
              <a:lnSpc>
                <a:spcPct val="90000"/>
              </a:lnSpc>
              <a:buFont typeface="Wingdings" panose="05000000000000000000" pitchFamily="2" charset="2"/>
              <a:buChar char="Ø"/>
            </a:pPr>
            <a:endParaRPr lang="en-GB" dirty="0"/>
          </a:p>
        </p:txBody>
      </p:sp>
    </p:spTree>
    <p:extLst>
      <p:ext uri="{BB962C8B-B14F-4D97-AF65-F5344CB8AC3E}">
        <p14:creationId xmlns:p14="http://schemas.microsoft.com/office/powerpoint/2010/main" val="32023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389484"/>
          </a:xfrm>
        </p:spPr>
        <p:txBody>
          <a:bodyPr/>
          <a:lstStyle/>
          <a:p>
            <a:r>
              <a:rPr lang="en-GB" dirty="0"/>
              <a:t>Intangible Benefits</a:t>
            </a:r>
            <a:endParaRPr lang="en-US" dirty="0"/>
          </a:p>
        </p:txBody>
      </p:sp>
      <p:sp>
        <p:nvSpPr>
          <p:cNvPr id="3" name="Content Placeholder 2"/>
          <p:cNvSpPr>
            <a:spLocks noGrp="1"/>
          </p:cNvSpPr>
          <p:nvPr>
            <p:ph idx="1"/>
          </p:nvPr>
        </p:nvSpPr>
        <p:spPr>
          <a:xfrm>
            <a:off x="609441" y="1340768"/>
            <a:ext cx="10969784" cy="4642550"/>
          </a:xfrm>
        </p:spPr>
        <p:txBody>
          <a:bodyPr>
            <a:normAutofit/>
          </a:bodyPr>
          <a:lstStyle/>
          <a:p>
            <a:pPr>
              <a:buFont typeface="Arial" panose="020B0604020202020204" pitchFamily="34" charset="0"/>
              <a:buChar char="•"/>
            </a:pPr>
            <a:r>
              <a:rPr lang="en-GB" dirty="0"/>
              <a:t>The organisation is giving back something in return</a:t>
            </a:r>
          </a:p>
          <a:p>
            <a:pPr>
              <a:buFont typeface="Arial" panose="020B0604020202020204" pitchFamily="34" charset="0"/>
              <a:buChar char="•"/>
            </a:pPr>
            <a:r>
              <a:rPr lang="en-GB" dirty="0"/>
              <a:t>Feeling recognised by the organisation</a:t>
            </a:r>
          </a:p>
          <a:p>
            <a:pPr>
              <a:buFont typeface="Arial" panose="020B0604020202020204" pitchFamily="34" charset="0"/>
              <a:buChar char="•"/>
            </a:pPr>
            <a:r>
              <a:rPr lang="en-GB" dirty="0"/>
              <a:t>Becoming more strategic in the approach </a:t>
            </a:r>
          </a:p>
          <a:p>
            <a:pPr>
              <a:buFont typeface="Arial" panose="020B0604020202020204" pitchFamily="34" charset="0"/>
              <a:buChar char="•"/>
            </a:pPr>
            <a:r>
              <a:rPr lang="en-GB" dirty="0"/>
              <a:t>Change in thought process to accept others ideas and learning from the external work</a:t>
            </a:r>
          </a:p>
          <a:p>
            <a:pPr>
              <a:buFont typeface="Arial" panose="020B0604020202020204" pitchFamily="34" charset="0"/>
              <a:buChar char="•"/>
            </a:pPr>
            <a:r>
              <a:rPr lang="en-GB" dirty="0"/>
              <a:t>Moving from internal to external focus</a:t>
            </a:r>
          </a:p>
          <a:p>
            <a:pPr>
              <a:buFont typeface="Arial" panose="020B0604020202020204" pitchFamily="34" charset="0"/>
              <a:buChar char="•"/>
            </a:pPr>
            <a:r>
              <a:rPr lang="en-GB" dirty="0"/>
              <a:t>Reflection of the organisation’s core systems, processes and performance</a:t>
            </a:r>
          </a:p>
          <a:p>
            <a:pPr>
              <a:buFont typeface="Arial" panose="020B0604020202020204" pitchFamily="34" charset="0"/>
              <a:buChar char="•"/>
            </a:pPr>
            <a:r>
              <a:rPr lang="en-GB" dirty="0"/>
              <a:t>Building confidence to do continuously learn and incorporate research into practical work</a:t>
            </a:r>
          </a:p>
          <a:p>
            <a:pPr>
              <a:buFont typeface="Arial" panose="020B0604020202020204" pitchFamily="34" charset="0"/>
              <a:buChar char="•"/>
            </a:pPr>
            <a:r>
              <a:rPr lang="en-GB" dirty="0"/>
              <a:t>Keep the thought process engaged in innovation</a:t>
            </a:r>
          </a:p>
          <a:p>
            <a:pPr>
              <a:buFont typeface="Arial" panose="020B0604020202020204" pitchFamily="34" charset="0"/>
              <a:buChar char="•"/>
            </a:pPr>
            <a:r>
              <a:rPr lang="en-GB" dirty="0"/>
              <a:t>Working and Learning about other Cultures </a:t>
            </a:r>
          </a:p>
          <a:p>
            <a:pPr>
              <a:buFont typeface="Arial" panose="020B0604020202020204" pitchFamily="34" charset="0"/>
              <a:buChar char="•"/>
            </a:pPr>
            <a:r>
              <a:rPr lang="en-GB" dirty="0"/>
              <a:t>Finally increased Employee Engagement </a:t>
            </a:r>
          </a:p>
          <a:p>
            <a:pPr marL="228600" lvl="1" indent="0">
              <a:buNone/>
            </a:pPr>
            <a:r>
              <a:rPr lang="en-GB" dirty="0"/>
              <a:t>– increased contribution to organisations goals and increased commitment contributing to Tangible ROI (increased efficiency, improved and efficient processes, growth etc)</a:t>
            </a:r>
          </a:p>
          <a:p>
            <a:pPr>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dirty="0"/>
              <a:t>HPE Confidential </a:t>
            </a:r>
          </a:p>
        </p:txBody>
      </p:sp>
      <p:sp>
        <p:nvSpPr>
          <p:cNvPr id="5" name="Slide Number Placeholder 4"/>
          <p:cNvSpPr>
            <a:spLocks noGrp="1"/>
          </p:cNvSpPr>
          <p:nvPr>
            <p:ph type="sldNum" sz="quarter" idx="12"/>
          </p:nvPr>
        </p:nvSpPr>
        <p:spPr/>
        <p:txBody>
          <a:bodyPr/>
          <a:lstStyle/>
          <a:p>
            <a:fld id="{B016F8AB-BCEA-4347-8BA6-BE776009BC89}" type="slidenum">
              <a:rPr lang="en-US" smtClean="0"/>
              <a:pPr/>
              <a:t>20</a:t>
            </a:fld>
            <a:endParaRPr lang="en-US" dirty="0"/>
          </a:p>
        </p:txBody>
      </p:sp>
    </p:spTree>
    <p:extLst>
      <p:ext uri="{BB962C8B-B14F-4D97-AF65-F5344CB8AC3E}">
        <p14:creationId xmlns:p14="http://schemas.microsoft.com/office/powerpoint/2010/main" val="362493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7"/>
          </p:nvPr>
        </p:nvSpPr>
        <p:spPr/>
        <p:txBody>
          <a:bodyPr/>
          <a:lstStyle/>
          <a:p>
            <a:fld id="{B016F8AB-BCEA-4347-8BA6-BE776009BC89}" type="slidenum">
              <a:rPr lang="en-US" smtClean="0"/>
              <a:pPr/>
              <a:t>21</a:t>
            </a:fld>
            <a:endParaRPr lang="en-US"/>
          </a:p>
        </p:txBody>
      </p:sp>
      <p:sp>
        <p:nvSpPr>
          <p:cNvPr id="5" name="Footer Placeholder 4"/>
          <p:cNvSpPr>
            <a:spLocks noGrp="1"/>
          </p:cNvSpPr>
          <p:nvPr>
            <p:ph type="ftr" sz="quarter" idx="16"/>
          </p:nvPr>
        </p:nvSpPr>
        <p:spPr/>
        <p:txBody>
          <a:bodyPr/>
          <a:lstStyle/>
          <a:p>
            <a:r>
              <a:rPr lang="en-US"/>
              <a:t>HPE Confidential </a:t>
            </a:r>
          </a:p>
        </p:txBody>
      </p:sp>
    </p:spTree>
    <p:extLst>
      <p:ext uri="{BB962C8B-B14F-4D97-AF65-F5344CB8AC3E}">
        <p14:creationId xmlns:p14="http://schemas.microsoft.com/office/powerpoint/2010/main" val="365486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0A7E-8250-4D18-A660-37908F7D9AFA}"/>
              </a:ext>
            </a:extLst>
          </p:cNvPr>
          <p:cNvSpPr>
            <a:spLocks noGrp="1"/>
          </p:cNvSpPr>
          <p:nvPr>
            <p:ph type="title"/>
          </p:nvPr>
        </p:nvSpPr>
        <p:spPr/>
        <p:txBody>
          <a:bodyPr/>
          <a:lstStyle/>
          <a:p>
            <a:r>
              <a:rPr lang="en-GB" dirty="0"/>
              <a:t>Presentation Roadmap</a:t>
            </a:r>
          </a:p>
        </p:txBody>
      </p:sp>
      <p:sp>
        <p:nvSpPr>
          <p:cNvPr id="3" name="Footer Placeholder 2">
            <a:extLst>
              <a:ext uri="{FF2B5EF4-FFF2-40B4-BE49-F238E27FC236}">
                <a16:creationId xmlns:a16="http://schemas.microsoft.com/office/drawing/2014/main" id="{BA7A17EB-6060-4E65-80A7-05C39C19D072}"/>
              </a:ext>
            </a:extLst>
          </p:cNvPr>
          <p:cNvSpPr>
            <a:spLocks noGrp="1"/>
          </p:cNvSpPr>
          <p:nvPr>
            <p:ph type="ftr" sz="quarter" idx="11"/>
          </p:nvPr>
        </p:nvSpPr>
        <p:spPr/>
        <p:txBody>
          <a:bodyPr/>
          <a:lstStyle/>
          <a:p>
            <a:r>
              <a:rPr lang="en-US" dirty="0"/>
              <a:t>HPE Confidential </a:t>
            </a:r>
          </a:p>
        </p:txBody>
      </p:sp>
      <p:sp>
        <p:nvSpPr>
          <p:cNvPr id="4" name="Slide Number Placeholder 3">
            <a:extLst>
              <a:ext uri="{FF2B5EF4-FFF2-40B4-BE49-F238E27FC236}">
                <a16:creationId xmlns:a16="http://schemas.microsoft.com/office/drawing/2014/main" id="{2F548A53-DB8F-4A57-84F1-46BFE1F9F925}"/>
              </a:ext>
            </a:extLst>
          </p:cNvPr>
          <p:cNvSpPr>
            <a:spLocks noGrp="1"/>
          </p:cNvSpPr>
          <p:nvPr>
            <p:ph type="sldNum" sz="quarter" idx="12"/>
          </p:nvPr>
        </p:nvSpPr>
        <p:spPr/>
        <p:txBody>
          <a:bodyPr/>
          <a:lstStyle/>
          <a:p>
            <a:fld id="{B016F8AB-BCEA-4347-8BA6-BE776009BC89}" type="slidenum">
              <a:rPr lang="en-US" smtClean="0"/>
              <a:t>3</a:t>
            </a:fld>
            <a:endParaRPr lang="en-US" dirty="0"/>
          </a:p>
        </p:txBody>
      </p:sp>
      <p:sp>
        <p:nvSpPr>
          <p:cNvPr id="5" name="AutoShape 4">
            <a:extLst>
              <a:ext uri="{FF2B5EF4-FFF2-40B4-BE49-F238E27FC236}">
                <a16:creationId xmlns:a16="http://schemas.microsoft.com/office/drawing/2014/main" id="{A8D6990B-F7A4-4144-8B56-FA7915A6E6BD}"/>
              </a:ext>
            </a:extLst>
          </p:cNvPr>
          <p:cNvSpPr>
            <a:spLocks noChangeArrowheads="1"/>
          </p:cNvSpPr>
          <p:nvPr/>
        </p:nvSpPr>
        <p:spPr bwMode="auto">
          <a:xfrm>
            <a:off x="1554417" y="3166220"/>
            <a:ext cx="1639992" cy="1136651"/>
          </a:xfrm>
          <a:prstGeom prst="chevron">
            <a:avLst>
              <a:gd name="adj" fmla="val 16339"/>
            </a:avLst>
          </a:prstGeom>
          <a:solidFill>
            <a:srgbClr val="01A982"/>
          </a:solidFill>
          <a:ln w="9525">
            <a:noFill/>
            <a:miter lim="800000"/>
            <a:headEnd/>
            <a:tailEnd/>
          </a:ln>
          <a:effectLst>
            <a:outerShdw dist="35921" dir="2700000" algn="ctr" rotWithShape="0">
              <a:schemeClr val="bg2"/>
            </a:outerShdw>
          </a:effectLst>
        </p:spPr>
        <p:txBody>
          <a:bodyPr anchor="ctr"/>
          <a:lstStyle/>
          <a:p>
            <a:pPr algn="ctr"/>
            <a:r>
              <a:rPr lang="en-US" sz="1400" dirty="0">
                <a:solidFill>
                  <a:schemeClr val="bg1"/>
                </a:solidFill>
                <a:effectLst>
                  <a:outerShdw blurRad="38100" dist="38100" dir="2700000" algn="tl">
                    <a:srgbClr val="000000"/>
                  </a:outerShdw>
                </a:effectLst>
              </a:rPr>
              <a:t>Why link Employees to Strategy</a:t>
            </a:r>
          </a:p>
        </p:txBody>
      </p:sp>
      <p:sp>
        <p:nvSpPr>
          <p:cNvPr id="6" name="AutoShape 5">
            <a:extLst>
              <a:ext uri="{FF2B5EF4-FFF2-40B4-BE49-F238E27FC236}">
                <a16:creationId xmlns:a16="http://schemas.microsoft.com/office/drawing/2014/main" id="{8D039B5F-50B2-48CB-A7D7-8516F1701793}"/>
              </a:ext>
            </a:extLst>
          </p:cNvPr>
          <p:cNvSpPr>
            <a:spLocks noChangeArrowheads="1"/>
          </p:cNvSpPr>
          <p:nvPr/>
        </p:nvSpPr>
        <p:spPr bwMode="auto">
          <a:xfrm>
            <a:off x="3084768" y="3166173"/>
            <a:ext cx="1639633"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marL="100011" algn="ctr"/>
            <a:r>
              <a:rPr lang="en-US" sz="1400" dirty="0">
                <a:solidFill>
                  <a:schemeClr val="bg1"/>
                </a:solidFill>
                <a:effectLst>
                  <a:outerShdw blurRad="38100" dist="38100" dir="2700000" algn="tl">
                    <a:srgbClr val="000000"/>
                  </a:outerShdw>
                </a:effectLst>
              </a:rPr>
              <a:t>Linking Quality Employees to Strategy</a:t>
            </a:r>
          </a:p>
        </p:txBody>
      </p:sp>
      <p:sp>
        <p:nvSpPr>
          <p:cNvPr id="7" name="AutoShape 6">
            <a:extLst>
              <a:ext uri="{FF2B5EF4-FFF2-40B4-BE49-F238E27FC236}">
                <a16:creationId xmlns:a16="http://schemas.microsoft.com/office/drawing/2014/main" id="{DC67F4B5-5A5E-4A2B-87DF-7E3EBCDF19E2}"/>
              </a:ext>
            </a:extLst>
          </p:cNvPr>
          <p:cNvSpPr>
            <a:spLocks noChangeArrowheads="1"/>
          </p:cNvSpPr>
          <p:nvPr/>
        </p:nvSpPr>
        <p:spPr bwMode="auto">
          <a:xfrm>
            <a:off x="4615116" y="3166173"/>
            <a:ext cx="1647480" cy="1136651"/>
          </a:xfrm>
          <a:prstGeom prst="chevron">
            <a:avLst>
              <a:gd name="adj" fmla="val 16339"/>
            </a:avLst>
          </a:prstGeom>
          <a:solidFill>
            <a:srgbClr val="01A982"/>
          </a:solidFill>
          <a:ln w="9525">
            <a:noFill/>
            <a:miter lim="800000"/>
            <a:headEnd/>
            <a:tailEnd/>
          </a:ln>
          <a:effectLst>
            <a:outerShdw dist="35921" dir="2700000" algn="ctr" rotWithShape="0">
              <a:schemeClr val="bg2"/>
            </a:outerShdw>
          </a:effectLst>
        </p:spPr>
        <p:txBody>
          <a:bodyPr anchor="ctr"/>
          <a:lstStyle/>
          <a:p>
            <a:pPr marL="101597" algn="ctr"/>
            <a:r>
              <a:rPr lang="en-US" sz="1400" dirty="0">
                <a:solidFill>
                  <a:schemeClr val="bg1"/>
                </a:solidFill>
                <a:effectLst>
                  <a:outerShdw blurRad="38100" dist="38100" dir="2700000" algn="tl">
                    <a:srgbClr val="000000"/>
                  </a:outerShdw>
                </a:effectLst>
              </a:rPr>
              <a:t>Quality Talent &amp; </a:t>
            </a:r>
            <a:r>
              <a:rPr lang="en-US" sz="1200" dirty="0">
                <a:solidFill>
                  <a:schemeClr val="bg1"/>
                </a:solidFill>
                <a:effectLst>
                  <a:outerShdw blurRad="38100" dist="38100" dir="2700000" algn="tl">
                    <a:srgbClr val="000000"/>
                  </a:outerShdw>
                </a:effectLst>
              </a:rPr>
              <a:t>Engagement</a:t>
            </a:r>
            <a:endParaRPr lang="en-US" sz="1400" dirty="0">
              <a:solidFill>
                <a:schemeClr val="bg1"/>
              </a:solidFill>
              <a:effectLst>
                <a:outerShdw blurRad="38100" dist="38100" dir="2700000" algn="tl">
                  <a:srgbClr val="000000"/>
                </a:outerShdw>
              </a:effectLst>
            </a:endParaRPr>
          </a:p>
        </p:txBody>
      </p:sp>
      <p:sp>
        <p:nvSpPr>
          <p:cNvPr id="8" name="AutoShape 7">
            <a:extLst>
              <a:ext uri="{FF2B5EF4-FFF2-40B4-BE49-F238E27FC236}">
                <a16:creationId xmlns:a16="http://schemas.microsoft.com/office/drawing/2014/main" id="{37272B80-AC4C-4F77-86A3-EC1888928318}"/>
              </a:ext>
            </a:extLst>
          </p:cNvPr>
          <p:cNvSpPr>
            <a:spLocks noChangeArrowheads="1"/>
          </p:cNvSpPr>
          <p:nvPr/>
        </p:nvSpPr>
        <p:spPr bwMode="auto">
          <a:xfrm>
            <a:off x="6126066" y="3151809"/>
            <a:ext cx="1765056"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marL="100011" algn="ctr"/>
            <a:r>
              <a:rPr lang="en-US" sz="1100" dirty="0">
                <a:solidFill>
                  <a:schemeClr val="bg1"/>
                </a:solidFill>
                <a:effectLst>
                  <a:outerShdw blurRad="38100" dist="38100" dir="2700000" algn="tl">
                    <a:srgbClr val="000000"/>
                  </a:outerShdw>
                </a:effectLst>
              </a:rPr>
              <a:t>Talent </a:t>
            </a:r>
            <a:r>
              <a:rPr lang="en-US" sz="1400" dirty="0">
                <a:solidFill>
                  <a:schemeClr val="bg1"/>
                </a:solidFill>
                <a:effectLst>
                  <a:outerShdw blurRad="38100" dist="38100" dir="2700000" algn="tl">
                    <a:srgbClr val="000000"/>
                  </a:outerShdw>
                </a:effectLst>
              </a:rPr>
              <a:t>Development</a:t>
            </a:r>
          </a:p>
        </p:txBody>
      </p:sp>
      <p:sp>
        <p:nvSpPr>
          <p:cNvPr id="9" name="AutoShape 10">
            <a:extLst>
              <a:ext uri="{FF2B5EF4-FFF2-40B4-BE49-F238E27FC236}">
                <a16:creationId xmlns:a16="http://schemas.microsoft.com/office/drawing/2014/main" id="{1A7EF823-BB87-40D6-A157-F861B60CF7E2}"/>
              </a:ext>
            </a:extLst>
          </p:cNvPr>
          <p:cNvSpPr>
            <a:spLocks noChangeArrowheads="1"/>
          </p:cNvSpPr>
          <p:nvPr/>
        </p:nvSpPr>
        <p:spPr bwMode="auto">
          <a:xfrm>
            <a:off x="7767507" y="3158991"/>
            <a:ext cx="1541463"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algn="ctr"/>
            <a:r>
              <a:rPr lang="en-US" sz="1200" dirty="0">
                <a:solidFill>
                  <a:schemeClr val="bg1"/>
                </a:solidFill>
                <a:effectLst>
                  <a:outerShdw blurRad="38100" dist="38100" dir="2700000" algn="tl">
                    <a:srgbClr val="000000"/>
                  </a:outerShdw>
                </a:effectLst>
              </a:rPr>
              <a:t>MSc in Strategic Quality Management</a:t>
            </a:r>
          </a:p>
        </p:txBody>
      </p:sp>
      <p:sp>
        <p:nvSpPr>
          <p:cNvPr id="10" name="AutoShape 11">
            <a:extLst>
              <a:ext uri="{FF2B5EF4-FFF2-40B4-BE49-F238E27FC236}">
                <a16:creationId xmlns:a16="http://schemas.microsoft.com/office/drawing/2014/main" id="{FE8DA026-A2F9-42EC-AEDD-A6F0770B0CA8}"/>
              </a:ext>
            </a:extLst>
          </p:cNvPr>
          <p:cNvSpPr>
            <a:spLocks noChangeArrowheads="1"/>
          </p:cNvSpPr>
          <p:nvPr/>
        </p:nvSpPr>
        <p:spPr bwMode="auto">
          <a:xfrm>
            <a:off x="1924604" y="1221581"/>
            <a:ext cx="7148512" cy="277812"/>
          </a:xfrm>
          <a:prstGeom prst="parallelogram">
            <a:avLst>
              <a:gd name="adj" fmla="val 136758"/>
            </a:avLst>
          </a:prstGeom>
          <a:solidFill>
            <a:srgbClr val="01A982"/>
          </a:solidFill>
          <a:ln w="9525">
            <a:noFill/>
            <a:miter lim="800000"/>
            <a:headEnd/>
            <a:tailEnd/>
          </a:ln>
          <a:effectLst>
            <a:outerShdw dist="35921" dir="2700000" algn="ctr" rotWithShape="0">
              <a:schemeClr val="bg2"/>
            </a:outerShdw>
          </a:effectLst>
        </p:spPr>
        <p:txBody>
          <a:bodyPr anchor="ctr"/>
          <a:lstStyle/>
          <a:p>
            <a:pPr algn="ctr"/>
            <a:r>
              <a:rPr lang="en-US" sz="1400" dirty="0">
                <a:solidFill>
                  <a:schemeClr val="bg1"/>
                </a:solidFill>
                <a:effectLst>
                  <a:outerShdw blurRad="38100" dist="38100" dir="2700000" algn="tl">
                    <a:srgbClr val="000000"/>
                  </a:outerShdw>
                </a:effectLst>
              </a:rPr>
              <a:t>Roadmap</a:t>
            </a:r>
          </a:p>
        </p:txBody>
      </p:sp>
      <p:sp>
        <p:nvSpPr>
          <p:cNvPr id="11" name="AutoShape 7">
            <a:extLst>
              <a:ext uri="{FF2B5EF4-FFF2-40B4-BE49-F238E27FC236}">
                <a16:creationId xmlns:a16="http://schemas.microsoft.com/office/drawing/2014/main" id="{E39F5049-6582-4E72-8247-65C92B6C64AC}"/>
              </a:ext>
            </a:extLst>
          </p:cNvPr>
          <p:cNvSpPr>
            <a:spLocks noChangeArrowheads="1"/>
          </p:cNvSpPr>
          <p:nvPr/>
        </p:nvSpPr>
        <p:spPr bwMode="auto">
          <a:xfrm>
            <a:off x="6126067" y="4459039"/>
            <a:ext cx="1541463"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marL="100011" algn="ctr"/>
            <a:r>
              <a:rPr lang="en-US" sz="1200" dirty="0">
                <a:solidFill>
                  <a:schemeClr val="bg1"/>
                </a:solidFill>
                <a:effectLst>
                  <a:outerShdw blurRad="38100" dist="38100" dir="2700000" algn="tl">
                    <a:srgbClr val="000000"/>
                  </a:outerShdw>
                </a:effectLst>
              </a:rPr>
              <a:t>Quality Job Architecture</a:t>
            </a:r>
          </a:p>
        </p:txBody>
      </p:sp>
      <p:sp>
        <p:nvSpPr>
          <p:cNvPr id="12" name="AutoShape 7">
            <a:extLst>
              <a:ext uri="{FF2B5EF4-FFF2-40B4-BE49-F238E27FC236}">
                <a16:creationId xmlns:a16="http://schemas.microsoft.com/office/drawing/2014/main" id="{8BE6D6D1-A539-4EEF-9F2A-B03144BBC21D}"/>
              </a:ext>
            </a:extLst>
          </p:cNvPr>
          <p:cNvSpPr>
            <a:spLocks noChangeArrowheads="1"/>
          </p:cNvSpPr>
          <p:nvPr/>
        </p:nvSpPr>
        <p:spPr bwMode="auto">
          <a:xfrm>
            <a:off x="6066113" y="1844579"/>
            <a:ext cx="1541463"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marL="100011" algn="ctr"/>
            <a:r>
              <a:rPr lang="en-US" sz="1400" dirty="0">
                <a:solidFill>
                  <a:schemeClr val="bg1"/>
                </a:solidFill>
                <a:effectLst>
                  <a:outerShdw blurRad="38100" dist="38100" dir="2700000" algn="tl">
                    <a:srgbClr val="000000"/>
                  </a:outerShdw>
                </a:effectLst>
              </a:rPr>
              <a:t>Culture of Quality</a:t>
            </a:r>
          </a:p>
        </p:txBody>
      </p:sp>
      <p:sp>
        <p:nvSpPr>
          <p:cNvPr id="13" name="AutoShape 10">
            <a:extLst>
              <a:ext uri="{FF2B5EF4-FFF2-40B4-BE49-F238E27FC236}">
                <a16:creationId xmlns:a16="http://schemas.microsoft.com/office/drawing/2014/main" id="{58008FDC-E2AF-4149-8D3B-E723DA78AC5D}"/>
              </a:ext>
            </a:extLst>
          </p:cNvPr>
          <p:cNvSpPr>
            <a:spLocks noChangeArrowheads="1"/>
          </p:cNvSpPr>
          <p:nvPr/>
        </p:nvSpPr>
        <p:spPr bwMode="auto">
          <a:xfrm>
            <a:off x="9194253" y="3151809"/>
            <a:ext cx="1541463" cy="1136651"/>
          </a:xfrm>
          <a:prstGeom prst="chevron">
            <a:avLst>
              <a:gd name="adj" fmla="val 16355"/>
            </a:avLst>
          </a:prstGeom>
          <a:solidFill>
            <a:srgbClr val="01A982"/>
          </a:solidFill>
          <a:ln w="9525">
            <a:noFill/>
            <a:miter lim="800000"/>
            <a:headEnd/>
            <a:tailEnd/>
          </a:ln>
          <a:effectLst>
            <a:outerShdw dist="35921" dir="2700000" algn="ctr" rotWithShape="0">
              <a:schemeClr val="bg2"/>
            </a:outerShdw>
          </a:effectLst>
        </p:spPr>
        <p:txBody>
          <a:bodyPr anchor="ctr"/>
          <a:lstStyle/>
          <a:p>
            <a:pPr algn="ctr"/>
            <a:r>
              <a:rPr lang="en-US" sz="1200" dirty="0">
                <a:solidFill>
                  <a:schemeClr val="bg1"/>
                </a:solidFill>
                <a:effectLst>
                  <a:outerShdw blurRad="38100" dist="38100" dir="2700000" algn="tl">
                    <a:srgbClr val="000000"/>
                  </a:outerShdw>
                </a:effectLst>
              </a:rPr>
              <a:t>MSc in Strategic Quality Management Benefits</a:t>
            </a:r>
          </a:p>
        </p:txBody>
      </p:sp>
      <p:sp>
        <p:nvSpPr>
          <p:cNvPr id="17" name="Arrow: Bent 16">
            <a:extLst>
              <a:ext uri="{FF2B5EF4-FFF2-40B4-BE49-F238E27FC236}">
                <a16:creationId xmlns:a16="http://schemas.microsoft.com/office/drawing/2014/main" id="{215E1ED9-17CB-49A4-BB24-47F457293278}"/>
              </a:ext>
            </a:extLst>
          </p:cNvPr>
          <p:cNvSpPr/>
          <p:nvPr/>
        </p:nvSpPr>
        <p:spPr bwMode="ltGray">
          <a:xfrm>
            <a:off x="4978939" y="1983075"/>
            <a:ext cx="813816" cy="868680"/>
          </a:xfrm>
          <a:prstGeom prst="bentArrow">
            <a:avLst/>
          </a:prstGeom>
          <a:solidFill>
            <a:srgbClr val="80746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schemeClr val="tx1"/>
              </a:solidFill>
            </a:endParaRPr>
          </a:p>
        </p:txBody>
      </p:sp>
      <p:sp>
        <p:nvSpPr>
          <p:cNvPr id="18" name="Arrow: Bent 17">
            <a:extLst>
              <a:ext uri="{FF2B5EF4-FFF2-40B4-BE49-F238E27FC236}">
                <a16:creationId xmlns:a16="http://schemas.microsoft.com/office/drawing/2014/main" id="{2EEE328A-2936-4330-92D2-916784204E6B}"/>
              </a:ext>
            </a:extLst>
          </p:cNvPr>
          <p:cNvSpPr/>
          <p:nvPr/>
        </p:nvSpPr>
        <p:spPr bwMode="ltGray">
          <a:xfrm rot="10800000" flipH="1">
            <a:off x="4978939" y="4507075"/>
            <a:ext cx="830939" cy="868680"/>
          </a:xfrm>
          <a:prstGeom prst="bentArrow">
            <a:avLst>
              <a:gd name="adj1" fmla="val 25000"/>
              <a:gd name="adj2" fmla="val 22074"/>
              <a:gd name="adj3" fmla="val 25000"/>
              <a:gd name="adj4" fmla="val 37898"/>
            </a:avLst>
          </a:prstGeom>
          <a:solidFill>
            <a:srgbClr val="80746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schemeClr val="tx1"/>
              </a:solidFill>
            </a:endParaRPr>
          </a:p>
        </p:txBody>
      </p:sp>
      <p:sp>
        <p:nvSpPr>
          <p:cNvPr id="19" name="Arrow: Bent 18">
            <a:extLst>
              <a:ext uri="{FF2B5EF4-FFF2-40B4-BE49-F238E27FC236}">
                <a16:creationId xmlns:a16="http://schemas.microsoft.com/office/drawing/2014/main" id="{E5457A9C-A220-4B13-A216-A0CCA835696B}"/>
              </a:ext>
            </a:extLst>
          </p:cNvPr>
          <p:cNvSpPr/>
          <p:nvPr/>
        </p:nvSpPr>
        <p:spPr bwMode="ltGray">
          <a:xfrm rot="5400000" flipH="1">
            <a:off x="7809671" y="4444649"/>
            <a:ext cx="1031583" cy="868680"/>
          </a:xfrm>
          <a:prstGeom prst="bentArrow">
            <a:avLst/>
          </a:prstGeom>
          <a:solidFill>
            <a:srgbClr val="80746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schemeClr val="tx1"/>
              </a:solidFill>
            </a:endParaRPr>
          </a:p>
        </p:txBody>
      </p:sp>
      <p:sp>
        <p:nvSpPr>
          <p:cNvPr id="20" name="Arrow: Bent 19">
            <a:extLst>
              <a:ext uri="{FF2B5EF4-FFF2-40B4-BE49-F238E27FC236}">
                <a16:creationId xmlns:a16="http://schemas.microsoft.com/office/drawing/2014/main" id="{D9748608-1DF2-467A-B86A-42F6AE48D39F}"/>
              </a:ext>
            </a:extLst>
          </p:cNvPr>
          <p:cNvSpPr/>
          <p:nvPr/>
        </p:nvSpPr>
        <p:spPr bwMode="ltGray">
          <a:xfrm rot="5400000">
            <a:off x="7823880" y="2127495"/>
            <a:ext cx="864096" cy="873628"/>
          </a:xfrm>
          <a:prstGeom prst="bentArrow">
            <a:avLst/>
          </a:prstGeom>
          <a:solidFill>
            <a:srgbClr val="80746E"/>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schemeClr val="tx1"/>
              </a:solidFill>
            </a:endParaRPr>
          </a:p>
        </p:txBody>
      </p:sp>
    </p:spTree>
    <p:extLst>
      <p:ext uri="{BB962C8B-B14F-4D97-AF65-F5344CB8AC3E}">
        <p14:creationId xmlns:p14="http://schemas.microsoft.com/office/powerpoint/2010/main" val="121730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D85B-701F-404E-BF02-146605D6B75C}"/>
              </a:ext>
            </a:extLst>
          </p:cNvPr>
          <p:cNvSpPr>
            <a:spLocks noGrp="1"/>
          </p:cNvSpPr>
          <p:nvPr>
            <p:ph type="title"/>
          </p:nvPr>
        </p:nvSpPr>
        <p:spPr/>
        <p:txBody>
          <a:bodyPr/>
          <a:lstStyle/>
          <a:p>
            <a:r>
              <a:rPr lang="en-GB" dirty="0"/>
              <a:t>Development Triangle</a:t>
            </a:r>
          </a:p>
        </p:txBody>
      </p:sp>
      <p:sp>
        <p:nvSpPr>
          <p:cNvPr id="3" name="Footer Placeholder 2">
            <a:extLst>
              <a:ext uri="{FF2B5EF4-FFF2-40B4-BE49-F238E27FC236}">
                <a16:creationId xmlns:a16="http://schemas.microsoft.com/office/drawing/2014/main" id="{FE312D91-2683-464D-835E-AC9DC456A15C}"/>
              </a:ext>
            </a:extLst>
          </p:cNvPr>
          <p:cNvSpPr>
            <a:spLocks noGrp="1"/>
          </p:cNvSpPr>
          <p:nvPr>
            <p:ph type="ftr" sz="quarter" idx="11"/>
          </p:nvPr>
        </p:nvSpPr>
        <p:spPr/>
        <p:txBody>
          <a:bodyPr/>
          <a:lstStyle/>
          <a:p>
            <a:r>
              <a:rPr lang="en-US" dirty="0"/>
              <a:t>HPE Confidential </a:t>
            </a:r>
          </a:p>
        </p:txBody>
      </p:sp>
      <p:sp>
        <p:nvSpPr>
          <p:cNvPr id="4" name="Slide Number Placeholder 3">
            <a:extLst>
              <a:ext uri="{FF2B5EF4-FFF2-40B4-BE49-F238E27FC236}">
                <a16:creationId xmlns:a16="http://schemas.microsoft.com/office/drawing/2014/main" id="{5B9446B9-8C7A-4B01-AC71-9D3F822FA46A}"/>
              </a:ext>
            </a:extLst>
          </p:cNvPr>
          <p:cNvSpPr>
            <a:spLocks noGrp="1"/>
          </p:cNvSpPr>
          <p:nvPr>
            <p:ph type="sldNum" sz="quarter" idx="12"/>
          </p:nvPr>
        </p:nvSpPr>
        <p:spPr/>
        <p:txBody>
          <a:bodyPr/>
          <a:lstStyle/>
          <a:p>
            <a:fld id="{B016F8AB-BCEA-4347-8BA6-BE776009BC89}" type="slidenum">
              <a:rPr lang="en-US" smtClean="0"/>
              <a:t>4</a:t>
            </a:fld>
            <a:endParaRPr lang="en-US" dirty="0"/>
          </a:p>
        </p:txBody>
      </p:sp>
      <p:sp>
        <p:nvSpPr>
          <p:cNvPr id="5" name="Isosceles Triangle 4">
            <a:extLst>
              <a:ext uri="{FF2B5EF4-FFF2-40B4-BE49-F238E27FC236}">
                <a16:creationId xmlns:a16="http://schemas.microsoft.com/office/drawing/2014/main" id="{C23FD9F4-DB2A-4E60-B8A5-ADC21194B580}"/>
              </a:ext>
            </a:extLst>
          </p:cNvPr>
          <p:cNvSpPr/>
          <p:nvPr/>
        </p:nvSpPr>
        <p:spPr bwMode="ltGray">
          <a:xfrm>
            <a:off x="3543965" y="2050428"/>
            <a:ext cx="4824536" cy="2520280"/>
          </a:xfrm>
          <a:prstGeom prst="triangle">
            <a:avLst/>
          </a:prstGeom>
          <a:solidFill>
            <a:srgbClr val="01A98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6" name="TextBox 5">
            <a:extLst>
              <a:ext uri="{FF2B5EF4-FFF2-40B4-BE49-F238E27FC236}">
                <a16:creationId xmlns:a16="http://schemas.microsoft.com/office/drawing/2014/main" id="{07B04468-EE23-406B-94A0-DFBF8FC486F5}"/>
              </a:ext>
            </a:extLst>
          </p:cNvPr>
          <p:cNvSpPr txBox="1"/>
          <p:nvPr/>
        </p:nvSpPr>
        <p:spPr>
          <a:xfrm>
            <a:off x="5200151" y="1174932"/>
            <a:ext cx="45719" cy="72008"/>
          </a:xfrm>
          <a:prstGeom prst="rect">
            <a:avLst/>
          </a:prstGeom>
          <a:noFill/>
        </p:spPr>
        <p:txBody>
          <a:bodyPr wrap="square" lIns="0" tIns="0" rIns="0" bIns="0" rtlCol="0">
            <a:noAutofit/>
          </a:bodyPr>
          <a:lstStyle/>
          <a:p>
            <a:pPr>
              <a:lnSpc>
                <a:spcPct val="90000"/>
              </a:lnSpc>
            </a:pPr>
            <a:endParaRPr lang="en-GB" dirty="0"/>
          </a:p>
        </p:txBody>
      </p:sp>
      <p:sp>
        <p:nvSpPr>
          <p:cNvPr id="7" name="Arrow: Curved Up 6">
            <a:extLst>
              <a:ext uri="{FF2B5EF4-FFF2-40B4-BE49-F238E27FC236}">
                <a16:creationId xmlns:a16="http://schemas.microsoft.com/office/drawing/2014/main" id="{CAAAB857-15CD-44D1-8E7E-1A7DAB46633A}"/>
              </a:ext>
            </a:extLst>
          </p:cNvPr>
          <p:cNvSpPr/>
          <p:nvPr/>
        </p:nvSpPr>
        <p:spPr bwMode="ltGray">
          <a:xfrm rot="15829170">
            <a:off x="6066621" y="3106759"/>
            <a:ext cx="1216152" cy="731520"/>
          </a:xfrm>
          <a:prstGeom prst="curvedUp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schemeClr val="tx1"/>
              </a:solidFill>
            </a:endParaRPr>
          </a:p>
        </p:txBody>
      </p:sp>
      <p:sp>
        <p:nvSpPr>
          <p:cNvPr id="8" name="TextBox 7">
            <a:extLst>
              <a:ext uri="{FF2B5EF4-FFF2-40B4-BE49-F238E27FC236}">
                <a16:creationId xmlns:a16="http://schemas.microsoft.com/office/drawing/2014/main" id="{B894049C-3F96-473C-A354-EE24AA034F2A}"/>
              </a:ext>
            </a:extLst>
          </p:cNvPr>
          <p:cNvSpPr txBox="1"/>
          <p:nvPr/>
        </p:nvSpPr>
        <p:spPr>
          <a:xfrm>
            <a:off x="4414572" y="3376629"/>
            <a:ext cx="2664296" cy="450355"/>
          </a:xfrm>
          <a:prstGeom prst="rect">
            <a:avLst/>
          </a:prstGeom>
          <a:noFill/>
        </p:spPr>
        <p:txBody>
          <a:bodyPr wrap="square" lIns="0" tIns="0" rIns="0" bIns="0" rtlCol="0">
            <a:noAutofit/>
          </a:bodyPr>
          <a:lstStyle/>
          <a:p>
            <a:pPr algn="ctr">
              <a:lnSpc>
                <a:spcPct val="90000"/>
              </a:lnSpc>
            </a:pPr>
            <a:r>
              <a:rPr lang="en-GB" dirty="0">
                <a:solidFill>
                  <a:schemeClr val="bg1"/>
                </a:solidFill>
              </a:rPr>
              <a:t>Quality Employee Development</a:t>
            </a:r>
          </a:p>
        </p:txBody>
      </p:sp>
      <p:sp>
        <p:nvSpPr>
          <p:cNvPr id="9" name="TextBox 8">
            <a:extLst>
              <a:ext uri="{FF2B5EF4-FFF2-40B4-BE49-F238E27FC236}">
                <a16:creationId xmlns:a16="http://schemas.microsoft.com/office/drawing/2014/main" id="{2DFBFB7B-2F78-4E8F-9192-6EB0C73B0DC5}"/>
              </a:ext>
            </a:extLst>
          </p:cNvPr>
          <p:cNvSpPr txBox="1"/>
          <p:nvPr/>
        </p:nvSpPr>
        <p:spPr>
          <a:xfrm>
            <a:off x="7576413" y="4735873"/>
            <a:ext cx="2664296" cy="450355"/>
          </a:xfrm>
          <a:prstGeom prst="rect">
            <a:avLst/>
          </a:prstGeom>
          <a:noFill/>
        </p:spPr>
        <p:txBody>
          <a:bodyPr wrap="square" lIns="0" tIns="0" rIns="0" bIns="0" rtlCol="0">
            <a:noAutofit/>
          </a:bodyPr>
          <a:lstStyle/>
          <a:p>
            <a:pPr>
              <a:lnSpc>
                <a:spcPct val="90000"/>
              </a:lnSpc>
            </a:pPr>
            <a:r>
              <a:rPr lang="en-GB" dirty="0"/>
              <a:t>Quality Job Architecture</a:t>
            </a:r>
          </a:p>
        </p:txBody>
      </p:sp>
      <p:sp>
        <p:nvSpPr>
          <p:cNvPr id="10" name="TextBox 9">
            <a:extLst>
              <a:ext uri="{FF2B5EF4-FFF2-40B4-BE49-F238E27FC236}">
                <a16:creationId xmlns:a16="http://schemas.microsoft.com/office/drawing/2014/main" id="{D11A1D27-AEBC-4848-A652-234F67A6186C}"/>
              </a:ext>
            </a:extLst>
          </p:cNvPr>
          <p:cNvSpPr txBox="1"/>
          <p:nvPr/>
        </p:nvSpPr>
        <p:spPr>
          <a:xfrm>
            <a:off x="2517623" y="4754681"/>
            <a:ext cx="2664296" cy="450355"/>
          </a:xfrm>
          <a:prstGeom prst="rect">
            <a:avLst/>
          </a:prstGeom>
          <a:noFill/>
        </p:spPr>
        <p:txBody>
          <a:bodyPr wrap="square" lIns="0" tIns="0" rIns="0" bIns="0" rtlCol="0">
            <a:noAutofit/>
          </a:bodyPr>
          <a:lstStyle/>
          <a:p>
            <a:pPr>
              <a:lnSpc>
                <a:spcPct val="90000"/>
              </a:lnSpc>
            </a:pPr>
            <a:r>
              <a:rPr lang="en-GB" dirty="0"/>
              <a:t>Culture of Quality</a:t>
            </a:r>
          </a:p>
        </p:txBody>
      </p:sp>
      <p:sp>
        <p:nvSpPr>
          <p:cNvPr id="11" name="TextBox 10">
            <a:extLst>
              <a:ext uri="{FF2B5EF4-FFF2-40B4-BE49-F238E27FC236}">
                <a16:creationId xmlns:a16="http://schemas.microsoft.com/office/drawing/2014/main" id="{85CB3BF1-46BF-4DE5-82EF-2C6D33A09A86}"/>
              </a:ext>
            </a:extLst>
          </p:cNvPr>
          <p:cNvSpPr txBox="1"/>
          <p:nvPr/>
        </p:nvSpPr>
        <p:spPr>
          <a:xfrm>
            <a:off x="4624085" y="1430913"/>
            <a:ext cx="2664296" cy="450355"/>
          </a:xfrm>
          <a:prstGeom prst="rect">
            <a:avLst/>
          </a:prstGeom>
          <a:noFill/>
        </p:spPr>
        <p:txBody>
          <a:bodyPr wrap="square" lIns="0" tIns="0" rIns="0" bIns="0" rtlCol="0">
            <a:noAutofit/>
          </a:bodyPr>
          <a:lstStyle/>
          <a:p>
            <a:pPr algn="ctr">
              <a:lnSpc>
                <a:spcPct val="90000"/>
              </a:lnSpc>
            </a:pPr>
            <a:r>
              <a:rPr lang="en-GB" dirty="0"/>
              <a:t>President's Quality</a:t>
            </a:r>
          </a:p>
          <a:p>
            <a:pPr algn="ctr">
              <a:lnSpc>
                <a:spcPct val="90000"/>
              </a:lnSpc>
            </a:pPr>
            <a:r>
              <a:rPr lang="en-GB" dirty="0"/>
              <a:t>Award</a:t>
            </a:r>
          </a:p>
        </p:txBody>
      </p:sp>
    </p:spTree>
    <p:extLst>
      <p:ext uri="{BB962C8B-B14F-4D97-AF65-F5344CB8AC3E}">
        <p14:creationId xmlns:p14="http://schemas.microsoft.com/office/powerpoint/2010/main" val="246108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83BB-DA60-41BA-B672-4BFDADDE35D9}"/>
              </a:ext>
            </a:extLst>
          </p:cNvPr>
          <p:cNvSpPr>
            <a:spLocks noGrp="1"/>
          </p:cNvSpPr>
          <p:nvPr>
            <p:ph type="title"/>
          </p:nvPr>
        </p:nvSpPr>
        <p:spPr/>
        <p:txBody>
          <a:bodyPr/>
          <a:lstStyle/>
          <a:p>
            <a:r>
              <a:rPr lang="en-GB" dirty="0"/>
              <a:t>Culture of Quality</a:t>
            </a:r>
          </a:p>
        </p:txBody>
      </p:sp>
      <p:sp>
        <p:nvSpPr>
          <p:cNvPr id="4" name="Footer Placeholder 3">
            <a:extLst>
              <a:ext uri="{FF2B5EF4-FFF2-40B4-BE49-F238E27FC236}">
                <a16:creationId xmlns:a16="http://schemas.microsoft.com/office/drawing/2014/main" id="{18CDFF29-E403-4C31-95F3-646935C33CC4}"/>
              </a:ext>
            </a:extLst>
          </p:cNvPr>
          <p:cNvSpPr>
            <a:spLocks noGrp="1"/>
          </p:cNvSpPr>
          <p:nvPr>
            <p:ph type="ftr" sz="quarter" idx="11"/>
          </p:nvPr>
        </p:nvSpPr>
        <p:spPr/>
        <p:txBody>
          <a:bodyPr/>
          <a:lstStyle/>
          <a:p>
            <a:r>
              <a:rPr lang="en-US" dirty="0"/>
              <a:t>HPE Confidential </a:t>
            </a:r>
          </a:p>
        </p:txBody>
      </p:sp>
      <p:sp>
        <p:nvSpPr>
          <p:cNvPr id="5" name="Slide Number Placeholder 4">
            <a:extLst>
              <a:ext uri="{FF2B5EF4-FFF2-40B4-BE49-F238E27FC236}">
                <a16:creationId xmlns:a16="http://schemas.microsoft.com/office/drawing/2014/main" id="{B2F91DE1-65AF-4118-9D80-DAC649CA2E36}"/>
              </a:ext>
            </a:extLst>
          </p:cNvPr>
          <p:cNvSpPr>
            <a:spLocks noGrp="1"/>
          </p:cNvSpPr>
          <p:nvPr>
            <p:ph type="sldNum" sz="quarter" idx="12"/>
          </p:nvPr>
        </p:nvSpPr>
        <p:spPr/>
        <p:txBody>
          <a:bodyPr/>
          <a:lstStyle/>
          <a:p>
            <a:fld id="{B016F8AB-BCEA-4347-8BA6-BE776009BC89}" type="slidenum">
              <a:rPr lang="en-US" smtClean="0"/>
              <a:t>5</a:t>
            </a:fld>
            <a:endParaRPr lang="en-US" dirty="0"/>
          </a:p>
        </p:txBody>
      </p:sp>
    </p:spTree>
    <p:extLst>
      <p:ext uri="{BB962C8B-B14F-4D97-AF65-F5344CB8AC3E}">
        <p14:creationId xmlns:p14="http://schemas.microsoft.com/office/powerpoint/2010/main" val="101687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903F0E-8875-4B27-A503-7067A066D143}"/>
              </a:ext>
            </a:extLst>
          </p:cNvPr>
          <p:cNvSpPr>
            <a:spLocks noGrp="1"/>
          </p:cNvSpPr>
          <p:nvPr>
            <p:ph type="ftr" sz="quarter" idx="11"/>
          </p:nvPr>
        </p:nvSpPr>
        <p:spPr/>
        <p:txBody>
          <a:bodyPr/>
          <a:lstStyle/>
          <a:p>
            <a:r>
              <a:rPr lang="en-US"/>
              <a:t>HPE Confidential </a:t>
            </a:r>
            <a:endParaRPr lang="en-US" dirty="0"/>
          </a:p>
        </p:txBody>
      </p:sp>
      <p:sp>
        <p:nvSpPr>
          <p:cNvPr id="5" name="Title 3">
            <a:extLst>
              <a:ext uri="{FF2B5EF4-FFF2-40B4-BE49-F238E27FC236}">
                <a16:creationId xmlns:a16="http://schemas.microsoft.com/office/drawing/2014/main" id="{B5A2A960-4C20-4085-A7E8-B4B7706429D0}"/>
              </a:ext>
            </a:extLst>
          </p:cNvPr>
          <p:cNvSpPr txBox="1">
            <a:spLocks/>
          </p:cNvSpPr>
          <p:nvPr/>
        </p:nvSpPr>
        <p:spPr>
          <a:xfrm>
            <a:off x="679896" y="591695"/>
            <a:ext cx="9629803" cy="6805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da-DK" dirty="0"/>
              <a:t>Quality Drivers</a:t>
            </a:r>
            <a:endParaRPr lang="en-US" dirty="0"/>
          </a:p>
        </p:txBody>
      </p:sp>
      <p:sp>
        <p:nvSpPr>
          <p:cNvPr id="6" name="Rectangle 5">
            <a:extLst>
              <a:ext uri="{FF2B5EF4-FFF2-40B4-BE49-F238E27FC236}">
                <a16:creationId xmlns:a16="http://schemas.microsoft.com/office/drawing/2014/main" id="{41A01741-81D1-4107-A8FD-7FD77059DC54}"/>
              </a:ext>
            </a:extLst>
          </p:cNvPr>
          <p:cNvSpPr/>
          <p:nvPr/>
        </p:nvSpPr>
        <p:spPr>
          <a:xfrm>
            <a:off x="551384" y="1600115"/>
            <a:ext cx="5559973" cy="3354765"/>
          </a:xfrm>
          <a:prstGeom prst="rect">
            <a:avLst/>
          </a:prstGeom>
        </p:spPr>
        <p:txBody>
          <a:bodyPr wrap="square">
            <a:spAutoFit/>
          </a:bodyPr>
          <a:lstStyle/>
          <a:p>
            <a:pPr marL="380981" indent="-380981">
              <a:spcBef>
                <a:spcPts val="800"/>
              </a:spcBef>
              <a:buFont typeface="Arial" panose="020B0604020202020204" pitchFamily="34" charset="0"/>
              <a:buChar char="•"/>
            </a:pPr>
            <a:r>
              <a:rPr lang="en-US" sz="1600" dirty="0"/>
              <a:t>Improved Quality drives customer experience that results in </a:t>
            </a:r>
            <a:r>
              <a:rPr lang="en-US" sz="1600" b="1" dirty="0"/>
              <a:t>increased revenue/profit</a:t>
            </a:r>
            <a:r>
              <a:rPr lang="en-US" sz="1600" dirty="0"/>
              <a:t>. </a:t>
            </a:r>
          </a:p>
          <a:p>
            <a:pPr marL="380981" indent="-380981">
              <a:spcBef>
                <a:spcPts val="800"/>
              </a:spcBef>
              <a:buFont typeface="Arial" panose="020B0604020202020204" pitchFamily="34" charset="0"/>
              <a:buChar char="•"/>
            </a:pPr>
            <a:r>
              <a:rPr lang="en-US" sz="1600" dirty="0"/>
              <a:t>Companies with a strong culture of quality </a:t>
            </a:r>
            <a:r>
              <a:rPr lang="en-US" sz="1600" b="1" dirty="0"/>
              <a:t>differentiate themselves through high performance</a:t>
            </a:r>
            <a:r>
              <a:rPr lang="en-US" sz="1600" dirty="0"/>
              <a:t> leading to fewer mistakes, an enhanced customer experience, and higher customer loyalty. </a:t>
            </a:r>
          </a:p>
          <a:p>
            <a:pPr marL="380981" indent="-380981">
              <a:spcBef>
                <a:spcPts val="800"/>
              </a:spcBef>
              <a:buFont typeface="Arial" panose="020B0604020202020204" pitchFamily="34" charset="0"/>
              <a:buChar char="•"/>
            </a:pPr>
            <a:r>
              <a:rPr lang="en-US" sz="1600" dirty="0"/>
              <a:t>Companies with a high culture of quality have </a:t>
            </a:r>
            <a:r>
              <a:rPr lang="en-US" sz="1600" b="1" dirty="0"/>
              <a:t>employees who make * 46% fewer errors, 75% fewer “significant” errors, and 75% fewer customer-facing product errors</a:t>
            </a:r>
            <a:r>
              <a:rPr lang="en-US" sz="1600" dirty="0"/>
              <a:t>, compared with companies with a low culture of quality</a:t>
            </a:r>
            <a:endParaRPr lang="en-US" sz="1600" dirty="0">
              <a:solidFill>
                <a:srgbClr val="000000"/>
              </a:solidFill>
              <a:latin typeface="HP Simplified" pitchFamily="34" charset="0"/>
              <a:cs typeface="HP Simplified" pitchFamily="34" charset="0"/>
            </a:endParaRPr>
          </a:p>
          <a:p>
            <a:pPr>
              <a:spcBef>
                <a:spcPts val="800"/>
              </a:spcBef>
            </a:pPr>
            <a:endParaRPr lang="en-US" sz="1600" dirty="0"/>
          </a:p>
        </p:txBody>
      </p:sp>
      <p:pic>
        <p:nvPicPr>
          <p:cNvPr id="7" name="Picture 2" descr="C:\Users\mdmathew\Pictures\New HP_Experience_Photography v2.bmp">
            <a:extLst>
              <a:ext uri="{FF2B5EF4-FFF2-40B4-BE49-F238E27FC236}">
                <a16:creationId xmlns:a16="http://schemas.microsoft.com/office/drawing/2014/main" id="{19E57343-7396-4514-A886-7E413FE67C5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2159" y="1192132"/>
            <a:ext cx="4870653" cy="3731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CAB58D-4615-404C-BFA8-DF67A0D4122D}"/>
              </a:ext>
            </a:extLst>
          </p:cNvPr>
          <p:cNvSpPr txBox="1"/>
          <p:nvPr/>
        </p:nvSpPr>
        <p:spPr>
          <a:xfrm>
            <a:off x="6456040" y="5551319"/>
            <a:ext cx="5234125" cy="484876"/>
          </a:xfrm>
          <a:prstGeom prst="rect">
            <a:avLst/>
          </a:prstGeom>
          <a:noFill/>
        </p:spPr>
        <p:txBody>
          <a:bodyPr wrap="none" rtlCol="0">
            <a:spAutoFit/>
          </a:bodyPr>
          <a:lstStyle/>
          <a:p>
            <a:pPr defTabSz="573588">
              <a:spcAft>
                <a:spcPts val="533"/>
              </a:spcAft>
              <a:buSzPct val="100000"/>
            </a:pPr>
            <a:r>
              <a:rPr lang="en-GB" sz="1067" dirty="0"/>
              <a:t>* Source - ASQ - Establish an Environment Where Employees “Live” Quality – 2014</a:t>
            </a:r>
            <a:endParaRPr lang="en-US" sz="1067" dirty="0"/>
          </a:p>
          <a:p>
            <a:pPr defTabSz="573588">
              <a:spcAft>
                <a:spcPts val="533"/>
              </a:spcAft>
              <a:buSzPct val="100000"/>
            </a:pPr>
            <a:endParaRPr lang="en-US" sz="1067" dirty="0">
              <a:solidFill>
                <a:srgbClr val="000000"/>
              </a:solidFill>
              <a:latin typeface="HP Simplified" pitchFamily="34" charset="0"/>
              <a:cs typeface="HP Simplified" pitchFamily="34" charset="0"/>
            </a:endParaRPr>
          </a:p>
        </p:txBody>
      </p:sp>
      <p:sp>
        <p:nvSpPr>
          <p:cNvPr id="2" name="Slide Number Placeholder 1"/>
          <p:cNvSpPr>
            <a:spLocks noGrp="1"/>
          </p:cNvSpPr>
          <p:nvPr>
            <p:ph type="sldNum" sz="quarter" idx="12"/>
          </p:nvPr>
        </p:nvSpPr>
        <p:spPr/>
        <p:txBody>
          <a:bodyPr/>
          <a:lstStyle/>
          <a:p>
            <a:fld id="{B016F8AB-BCEA-4347-8BA6-BE776009BC89}" type="slidenum">
              <a:rPr lang="en-US" smtClean="0"/>
              <a:t>6</a:t>
            </a:fld>
            <a:endParaRPr lang="en-US"/>
          </a:p>
        </p:txBody>
      </p:sp>
    </p:spTree>
    <p:extLst>
      <p:ext uri="{BB962C8B-B14F-4D97-AF65-F5344CB8AC3E}">
        <p14:creationId xmlns:p14="http://schemas.microsoft.com/office/powerpoint/2010/main" val="280511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HPE Confidential </a:t>
            </a:r>
          </a:p>
        </p:txBody>
      </p:sp>
      <p:sp>
        <p:nvSpPr>
          <p:cNvPr id="5" name="Slide Number Placeholder 4"/>
          <p:cNvSpPr>
            <a:spLocks noGrp="1"/>
          </p:cNvSpPr>
          <p:nvPr>
            <p:ph type="sldNum" sz="quarter" idx="12"/>
          </p:nvPr>
        </p:nvSpPr>
        <p:spPr/>
        <p:txBody>
          <a:bodyPr/>
          <a:lstStyle/>
          <a:p>
            <a:fld id="{B016F8AB-BCEA-4347-8BA6-BE776009BC89}" type="slidenum">
              <a:rPr lang="en-US" smtClean="0"/>
              <a:pPr/>
              <a:t>7</a:t>
            </a:fld>
            <a:endParaRPr lang="en-US"/>
          </a:p>
        </p:txBody>
      </p:sp>
      <p:sp>
        <p:nvSpPr>
          <p:cNvPr id="6" name="Rectangle 5"/>
          <p:cNvSpPr/>
          <p:nvPr/>
        </p:nvSpPr>
        <p:spPr>
          <a:xfrm>
            <a:off x="688063" y="1752602"/>
            <a:ext cx="10657007" cy="4391684"/>
          </a:xfrm>
          <a:prstGeom prst="rect">
            <a:avLst/>
          </a:prstGeom>
          <a:noFill/>
          <a:ln>
            <a:solidFill>
              <a:srgbClr val="066BB0"/>
            </a:solidFill>
          </a:ln>
        </p:spPr>
        <p:txBody>
          <a:bodyPr wrap="square" rtlCol="0" anchor="ctr">
            <a:noAutofit/>
          </a:bodyPr>
          <a:lstStyle/>
          <a:p>
            <a:endParaRPr lang="en-US" sz="2400" dirty="0"/>
          </a:p>
        </p:txBody>
      </p:sp>
      <p:sp>
        <p:nvSpPr>
          <p:cNvPr id="7" name="TextBox 6"/>
          <p:cNvSpPr txBox="1"/>
          <p:nvPr/>
        </p:nvSpPr>
        <p:spPr bwMode="gray">
          <a:xfrm>
            <a:off x="781463" y="917733"/>
            <a:ext cx="10583528" cy="630167"/>
          </a:xfrm>
          <a:prstGeom prst="rect">
            <a:avLst/>
          </a:prstGeom>
          <a:solidFill>
            <a:srgbClr val="FFFFFF"/>
          </a:solidFill>
          <a:ln>
            <a:solidFill>
              <a:srgbClr val="066BB0"/>
            </a:solidFill>
          </a:ln>
          <a:extLst/>
        </p:spPr>
        <p:txBody>
          <a:bodyPr wrap="square" rtlCol="0" anchor="ctr">
            <a:noAutofit/>
          </a:bodyPr>
          <a:lstStyle/>
          <a:p>
            <a:pPr marL="1367298" lvl="2" defTabSz="573588">
              <a:spcAft>
                <a:spcPts val="533"/>
              </a:spcAft>
              <a:buSzPct val="100000"/>
            </a:pPr>
            <a:r>
              <a:rPr lang="en-US" sz="1600" b="1" dirty="0">
                <a:solidFill>
                  <a:srgbClr val="000000"/>
                </a:solidFill>
                <a:cs typeface="HP Simplified" pitchFamily="34" charset="0"/>
              </a:rPr>
              <a:t>Accelerate product quality and customer experience improvement by cultivating quality-driving behaviors and metrics to address cultural barriers</a:t>
            </a:r>
          </a:p>
        </p:txBody>
      </p:sp>
      <p:sp>
        <p:nvSpPr>
          <p:cNvPr id="8" name="Rectangle 7"/>
          <p:cNvSpPr/>
          <p:nvPr/>
        </p:nvSpPr>
        <p:spPr bwMode="gray">
          <a:xfrm>
            <a:off x="834470" y="1045019"/>
            <a:ext cx="1146457" cy="431472"/>
          </a:xfrm>
          <a:prstGeom prst="rect">
            <a:avLst/>
          </a:prstGeom>
          <a:solidFill>
            <a:srgbClr val="01A982"/>
          </a:solidFill>
          <a:ln>
            <a:solidFill>
              <a:srgbClr val="01A98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Bef>
                <a:spcPct val="0"/>
              </a:spcBef>
            </a:pPr>
            <a:r>
              <a:rPr lang="en-US" sz="1600" b="1" dirty="0">
                <a:solidFill>
                  <a:prstClr val="white"/>
                </a:solidFill>
              </a:rPr>
              <a:t>Purpose</a:t>
            </a:r>
          </a:p>
        </p:txBody>
      </p:sp>
      <p:sp>
        <p:nvSpPr>
          <p:cNvPr id="9" name="TextBox 8"/>
          <p:cNvSpPr txBox="1"/>
          <p:nvPr/>
        </p:nvSpPr>
        <p:spPr>
          <a:xfrm>
            <a:off x="3717808" y="1675347"/>
            <a:ext cx="2572049" cy="666977"/>
          </a:xfrm>
          <a:prstGeom prst="rect">
            <a:avLst/>
          </a:prstGeom>
          <a:noFill/>
        </p:spPr>
        <p:txBody>
          <a:bodyPr wrap="square" rtlCol="0" anchor="ctr">
            <a:spAutoFit/>
          </a:bodyPr>
          <a:lstStyle/>
          <a:p>
            <a:pPr algn="ctr" defTabSz="573588">
              <a:spcAft>
                <a:spcPts val="533"/>
              </a:spcAft>
              <a:buSzPct val="100000"/>
            </a:pPr>
            <a:r>
              <a:rPr lang="en-US" b="1" dirty="0"/>
              <a:t>Cultural Quality Barriers</a:t>
            </a:r>
          </a:p>
        </p:txBody>
      </p:sp>
      <p:sp>
        <p:nvSpPr>
          <p:cNvPr id="10" name="TextBox 9"/>
          <p:cNvSpPr txBox="1"/>
          <p:nvPr/>
        </p:nvSpPr>
        <p:spPr>
          <a:xfrm>
            <a:off x="7510519" y="1673612"/>
            <a:ext cx="2728600" cy="379656"/>
          </a:xfrm>
          <a:prstGeom prst="rect">
            <a:avLst/>
          </a:prstGeom>
          <a:noFill/>
        </p:spPr>
        <p:txBody>
          <a:bodyPr wrap="square" rtlCol="0" anchor="ctr">
            <a:spAutoFit/>
          </a:bodyPr>
          <a:lstStyle/>
          <a:p>
            <a:pPr algn="ctr" defTabSz="573588">
              <a:spcAft>
                <a:spcPts val="533"/>
              </a:spcAft>
              <a:buSzPct val="100000"/>
            </a:pPr>
            <a:r>
              <a:rPr lang="en-US" b="1" dirty="0"/>
              <a:t>Quality Behaviors</a:t>
            </a:r>
          </a:p>
        </p:txBody>
      </p:sp>
      <p:grpSp>
        <p:nvGrpSpPr>
          <p:cNvPr id="11" name="Group 10"/>
          <p:cNvGrpSpPr/>
          <p:nvPr/>
        </p:nvGrpSpPr>
        <p:grpSpPr>
          <a:xfrm>
            <a:off x="4173117" y="2258944"/>
            <a:ext cx="1928256" cy="1584393"/>
            <a:chOff x="3110955" y="1694207"/>
            <a:chExt cx="1465075" cy="1352623"/>
          </a:xfrm>
        </p:grpSpPr>
        <p:grpSp>
          <p:nvGrpSpPr>
            <p:cNvPr id="12" name="Group 11"/>
            <p:cNvGrpSpPr/>
            <p:nvPr/>
          </p:nvGrpSpPr>
          <p:grpSpPr>
            <a:xfrm>
              <a:off x="4249157" y="1694207"/>
              <a:ext cx="326873" cy="1352623"/>
              <a:chOff x="5310188" y="1885950"/>
              <a:chExt cx="1063625" cy="4024313"/>
            </a:xfrm>
          </p:grpSpPr>
          <p:sp>
            <p:nvSpPr>
              <p:cNvPr id="16" name="Freeform 7"/>
              <p:cNvSpPr>
                <a:spLocks/>
              </p:cNvSpPr>
              <p:nvPr/>
            </p:nvSpPr>
            <p:spPr bwMode="auto">
              <a:xfrm>
                <a:off x="5318125" y="1885950"/>
                <a:ext cx="1055688" cy="473075"/>
              </a:xfrm>
              <a:custGeom>
                <a:avLst/>
                <a:gdLst>
                  <a:gd name="T0" fmla="*/ 396 w 507"/>
                  <a:gd name="T1" fmla="*/ 231 h 232"/>
                  <a:gd name="T2" fmla="*/ 0 w 507"/>
                  <a:gd name="T3" fmla="*/ 0 h 232"/>
                  <a:gd name="T4" fmla="*/ 72 w 507"/>
                  <a:gd name="T5" fmla="*/ 0 h 232"/>
                  <a:gd name="T6" fmla="*/ 506 w 507"/>
                  <a:gd name="T7" fmla="*/ 231 h 232"/>
                  <a:gd name="T8" fmla="*/ 396 w 507"/>
                  <a:gd name="T9" fmla="*/ 231 h 232"/>
                </a:gdLst>
                <a:ahLst/>
                <a:cxnLst>
                  <a:cxn ang="0">
                    <a:pos x="T0" y="T1"/>
                  </a:cxn>
                  <a:cxn ang="0">
                    <a:pos x="T2" y="T3"/>
                  </a:cxn>
                  <a:cxn ang="0">
                    <a:pos x="T4" y="T5"/>
                  </a:cxn>
                  <a:cxn ang="0">
                    <a:pos x="T6" y="T7"/>
                  </a:cxn>
                  <a:cxn ang="0">
                    <a:pos x="T8" y="T9"/>
                  </a:cxn>
                </a:cxnLst>
                <a:rect l="0" t="0" r="r" b="b"/>
                <a:pathLst>
                  <a:path w="507" h="232">
                    <a:moveTo>
                      <a:pt x="396" y="231"/>
                    </a:moveTo>
                    <a:lnTo>
                      <a:pt x="0" y="0"/>
                    </a:lnTo>
                    <a:lnTo>
                      <a:pt x="72" y="0"/>
                    </a:lnTo>
                    <a:lnTo>
                      <a:pt x="506" y="231"/>
                    </a:lnTo>
                    <a:lnTo>
                      <a:pt x="396" y="231"/>
                    </a:lnTo>
                    <a:close/>
                  </a:path>
                </a:pathLst>
              </a:custGeom>
              <a:solidFill>
                <a:srgbClr val="EEEEEE"/>
              </a:solidFill>
              <a:ln w="6350" cap="flat">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17" name="Freeform 8"/>
              <p:cNvSpPr>
                <a:spLocks/>
              </p:cNvSpPr>
              <p:nvPr/>
            </p:nvSpPr>
            <p:spPr bwMode="auto">
              <a:xfrm>
                <a:off x="5316538" y="1885950"/>
                <a:ext cx="828675" cy="4024313"/>
              </a:xfrm>
              <a:custGeom>
                <a:avLst/>
                <a:gdLst>
                  <a:gd name="T0" fmla="*/ 397 w 398"/>
                  <a:gd name="T1" fmla="*/ 231 h 1971"/>
                  <a:gd name="T2" fmla="*/ 0 w 398"/>
                  <a:gd name="T3" fmla="*/ 0 h 1971"/>
                  <a:gd name="T4" fmla="*/ 1 w 398"/>
                  <a:gd name="T5" fmla="*/ 1151 h 1971"/>
                  <a:gd name="T6" fmla="*/ 397 w 398"/>
                  <a:gd name="T7" fmla="*/ 1970 h 1971"/>
                  <a:gd name="T8" fmla="*/ 397 w 398"/>
                  <a:gd name="T9" fmla="*/ 231 h 1971"/>
                </a:gdLst>
                <a:ahLst/>
                <a:cxnLst>
                  <a:cxn ang="0">
                    <a:pos x="T0" y="T1"/>
                  </a:cxn>
                  <a:cxn ang="0">
                    <a:pos x="T2" y="T3"/>
                  </a:cxn>
                  <a:cxn ang="0">
                    <a:pos x="T4" y="T5"/>
                  </a:cxn>
                  <a:cxn ang="0">
                    <a:pos x="T6" y="T7"/>
                  </a:cxn>
                  <a:cxn ang="0">
                    <a:pos x="T8" y="T9"/>
                  </a:cxn>
                </a:cxnLst>
                <a:rect l="0" t="0" r="r" b="b"/>
                <a:pathLst>
                  <a:path w="398" h="1971">
                    <a:moveTo>
                      <a:pt x="397" y="231"/>
                    </a:moveTo>
                    <a:lnTo>
                      <a:pt x="0" y="0"/>
                    </a:lnTo>
                    <a:lnTo>
                      <a:pt x="1" y="1151"/>
                    </a:lnTo>
                    <a:lnTo>
                      <a:pt x="397" y="1970"/>
                    </a:lnTo>
                    <a:lnTo>
                      <a:pt x="397" y="231"/>
                    </a:lnTo>
                    <a:close/>
                  </a:path>
                </a:pathLst>
              </a:custGeom>
              <a:solidFill>
                <a:srgbClr val="EEEEEE"/>
              </a:solidFill>
              <a:ln w="6350" cap="flat">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18" name="Line 9"/>
              <p:cNvSpPr>
                <a:spLocks noChangeShapeType="1"/>
              </p:cNvSpPr>
              <p:nvPr/>
            </p:nvSpPr>
            <p:spPr bwMode="auto">
              <a:xfrm flipH="1" flipV="1">
                <a:off x="5310188" y="2225675"/>
                <a:ext cx="842962" cy="64770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19" name="Line 10"/>
              <p:cNvSpPr>
                <a:spLocks noChangeShapeType="1"/>
              </p:cNvSpPr>
              <p:nvPr/>
            </p:nvSpPr>
            <p:spPr bwMode="auto">
              <a:xfrm flipH="1" flipV="1">
                <a:off x="5310188" y="2554288"/>
                <a:ext cx="836612" cy="82550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0" name="Line 11"/>
              <p:cNvSpPr>
                <a:spLocks noChangeShapeType="1"/>
              </p:cNvSpPr>
              <p:nvPr/>
            </p:nvSpPr>
            <p:spPr bwMode="auto">
              <a:xfrm flipH="1" flipV="1">
                <a:off x="5311775" y="2890838"/>
                <a:ext cx="835025" cy="99377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1" name="Line 12"/>
              <p:cNvSpPr>
                <a:spLocks noChangeShapeType="1"/>
              </p:cNvSpPr>
              <p:nvPr/>
            </p:nvSpPr>
            <p:spPr bwMode="auto">
              <a:xfrm flipH="1" flipV="1">
                <a:off x="5314950" y="3225800"/>
                <a:ext cx="830263" cy="116998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2" name="Line 13"/>
              <p:cNvSpPr>
                <a:spLocks noChangeShapeType="1"/>
              </p:cNvSpPr>
              <p:nvPr/>
            </p:nvSpPr>
            <p:spPr bwMode="auto">
              <a:xfrm flipH="1" flipV="1">
                <a:off x="5314950" y="3554413"/>
                <a:ext cx="831850" cy="13430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3" name="Line 14"/>
              <p:cNvSpPr>
                <a:spLocks noChangeShapeType="1"/>
              </p:cNvSpPr>
              <p:nvPr/>
            </p:nvSpPr>
            <p:spPr bwMode="auto">
              <a:xfrm flipH="1" flipV="1">
                <a:off x="5314950" y="3886200"/>
                <a:ext cx="831850" cy="15176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4" name="Line 15"/>
              <p:cNvSpPr>
                <a:spLocks noChangeShapeType="1"/>
              </p:cNvSpPr>
              <p:nvPr/>
            </p:nvSpPr>
            <p:spPr bwMode="auto">
              <a:xfrm>
                <a:off x="5976938" y="2268538"/>
                <a:ext cx="0" cy="48101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5" name="Line 16"/>
              <p:cNvSpPr>
                <a:spLocks noChangeShapeType="1"/>
              </p:cNvSpPr>
              <p:nvPr/>
            </p:nvSpPr>
            <p:spPr bwMode="auto">
              <a:xfrm>
                <a:off x="5646738" y="2078038"/>
                <a:ext cx="0" cy="4143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6" name="Line 17"/>
              <p:cNvSpPr>
                <a:spLocks noChangeShapeType="1"/>
              </p:cNvSpPr>
              <p:nvPr/>
            </p:nvSpPr>
            <p:spPr bwMode="auto">
              <a:xfrm>
                <a:off x="5811838" y="2620963"/>
                <a:ext cx="0" cy="43021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7" name="Line 18"/>
              <p:cNvSpPr>
                <a:spLocks noChangeShapeType="1"/>
              </p:cNvSpPr>
              <p:nvPr/>
            </p:nvSpPr>
            <p:spPr bwMode="auto">
              <a:xfrm>
                <a:off x="5481638" y="2363788"/>
                <a:ext cx="0" cy="3635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8" name="Line 19"/>
              <p:cNvSpPr>
                <a:spLocks noChangeShapeType="1"/>
              </p:cNvSpPr>
              <p:nvPr/>
            </p:nvSpPr>
            <p:spPr bwMode="auto">
              <a:xfrm>
                <a:off x="5976938" y="3217863"/>
                <a:ext cx="0" cy="4667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29" name="Line 20"/>
              <p:cNvSpPr>
                <a:spLocks noChangeShapeType="1"/>
              </p:cNvSpPr>
              <p:nvPr/>
            </p:nvSpPr>
            <p:spPr bwMode="auto">
              <a:xfrm>
                <a:off x="5646738" y="2890838"/>
                <a:ext cx="0" cy="4016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0" name="Line 21"/>
              <p:cNvSpPr>
                <a:spLocks noChangeShapeType="1"/>
              </p:cNvSpPr>
              <p:nvPr/>
            </p:nvSpPr>
            <p:spPr bwMode="auto">
              <a:xfrm>
                <a:off x="5811838" y="3486150"/>
                <a:ext cx="0" cy="43338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1" name="Line 22"/>
              <p:cNvSpPr>
                <a:spLocks noChangeShapeType="1"/>
              </p:cNvSpPr>
              <p:nvPr/>
            </p:nvSpPr>
            <p:spPr bwMode="auto">
              <a:xfrm>
                <a:off x="5481638" y="3097213"/>
                <a:ext cx="0" cy="36036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2" name="Line 23"/>
              <p:cNvSpPr>
                <a:spLocks noChangeShapeType="1"/>
              </p:cNvSpPr>
              <p:nvPr/>
            </p:nvSpPr>
            <p:spPr bwMode="auto">
              <a:xfrm>
                <a:off x="5976938" y="4160838"/>
                <a:ext cx="0" cy="4667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3" name="Line 24"/>
              <p:cNvSpPr>
                <a:spLocks noChangeShapeType="1"/>
              </p:cNvSpPr>
              <p:nvPr/>
            </p:nvSpPr>
            <p:spPr bwMode="auto">
              <a:xfrm>
                <a:off x="5646738" y="3698875"/>
                <a:ext cx="0" cy="40163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4" name="Line 25"/>
              <p:cNvSpPr>
                <a:spLocks noChangeShapeType="1"/>
              </p:cNvSpPr>
              <p:nvPr/>
            </p:nvSpPr>
            <p:spPr bwMode="auto">
              <a:xfrm>
                <a:off x="5811838" y="4360863"/>
                <a:ext cx="0" cy="43021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5" name="Line 26"/>
              <p:cNvSpPr>
                <a:spLocks noChangeShapeType="1"/>
              </p:cNvSpPr>
              <p:nvPr/>
            </p:nvSpPr>
            <p:spPr bwMode="auto">
              <a:xfrm>
                <a:off x="5481638" y="3829050"/>
                <a:ext cx="0" cy="3619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6" name="Line 27"/>
              <p:cNvSpPr>
                <a:spLocks noChangeShapeType="1"/>
              </p:cNvSpPr>
              <p:nvPr/>
            </p:nvSpPr>
            <p:spPr bwMode="auto">
              <a:xfrm>
                <a:off x="5976938" y="5108575"/>
                <a:ext cx="0" cy="46513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7" name="Line 28"/>
              <p:cNvSpPr>
                <a:spLocks noChangeShapeType="1"/>
              </p:cNvSpPr>
              <p:nvPr/>
            </p:nvSpPr>
            <p:spPr bwMode="auto">
              <a:xfrm>
                <a:off x="5646738" y="4503738"/>
                <a:ext cx="0" cy="4016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38" name="Rectangle 30"/>
              <p:cNvSpPr>
                <a:spLocks noChangeArrowheads="1"/>
              </p:cNvSpPr>
              <p:nvPr/>
            </p:nvSpPr>
            <p:spPr bwMode="auto">
              <a:xfrm>
                <a:off x="6142038" y="2357438"/>
                <a:ext cx="230187" cy="508000"/>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39" name="Rectangle 31"/>
              <p:cNvSpPr>
                <a:spLocks noChangeArrowheads="1"/>
              </p:cNvSpPr>
              <p:nvPr/>
            </p:nvSpPr>
            <p:spPr bwMode="auto">
              <a:xfrm>
                <a:off x="6142038" y="2865438"/>
                <a:ext cx="230187" cy="506412"/>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40" name="Rectangle 32"/>
              <p:cNvSpPr>
                <a:spLocks noChangeArrowheads="1"/>
              </p:cNvSpPr>
              <p:nvPr/>
            </p:nvSpPr>
            <p:spPr bwMode="auto">
              <a:xfrm>
                <a:off x="6142038" y="3371850"/>
                <a:ext cx="230187" cy="506413"/>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41" name="Freeform 37"/>
              <p:cNvSpPr>
                <a:spLocks/>
              </p:cNvSpPr>
              <p:nvPr/>
            </p:nvSpPr>
            <p:spPr bwMode="auto">
              <a:xfrm>
                <a:off x="5332413" y="2771775"/>
                <a:ext cx="603250" cy="1649413"/>
              </a:xfrm>
              <a:custGeom>
                <a:avLst/>
                <a:gdLst>
                  <a:gd name="T0" fmla="*/ 145 w 290"/>
                  <a:gd name="T1" fmla="*/ 0 h 807"/>
                  <a:gd name="T2" fmla="*/ 136 w 290"/>
                  <a:gd name="T3" fmla="*/ 252 h 807"/>
                  <a:gd name="T4" fmla="*/ 100 w 290"/>
                  <a:gd name="T5" fmla="*/ 20 h 807"/>
                  <a:gd name="T6" fmla="*/ 120 w 290"/>
                  <a:gd name="T7" fmla="*/ 267 h 807"/>
                  <a:gd name="T8" fmla="*/ 60 w 290"/>
                  <a:gd name="T9" fmla="*/ 77 h 807"/>
                  <a:gd name="T10" fmla="*/ 106 w 290"/>
                  <a:gd name="T11" fmla="*/ 295 h 807"/>
                  <a:gd name="T12" fmla="*/ 28 w 290"/>
                  <a:gd name="T13" fmla="*/ 166 h 807"/>
                  <a:gd name="T14" fmla="*/ 96 w 290"/>
                  <a:gd name="T15" fmla="*/ 334 h 807"/>
                  <a:gd name="T16" fmla="*/ 7 w 290"/>
                  <a:gd name="T17" fmla="*/ 279 h 807"/>
                  <a:gd name="T18" fmla="*/ 90 w 290"/>
                  <a:gd name="T19" fmla="*/ 379 h 807"/>
                  <a:gd name="T20" fmla="*/ 0 w 290"/>
                  <a:gd name="T21" fmla="*/ 403 h 807"/>
                  <a:gd name="T22" fmla="*/ 90 w 290"/>
                  <a:gd name="T23" fmla="*/ 427 h 807"/>
                  <a:gd name="T24" fmla="*/ 7 w 290"/>
                  <a:gd name="T25" fmla="*/ 527 h 807"/>
                  <a:gd name="T26" fmla="*/ 96 w 290"/>
                  <a:gd name="T27" fmla="*/ 472 h 807"/>
                  <a:gd name="T28" fmla="*/ 28 w 290"/>
                  <a:gd name="T29" fmla="*/ 640 h 807"/>
                  <a:gd name="T30" fmla="*/ 106 w 290"/>
                  <a:gd name="T31" fmla="*/ 511 h 807"/>
                  <a:gd name="T32" fmla="*/ 60 w 290"/>
                  <a:gd name="T33" fmla="*/ 729 h 807"/>
                  <a:gd name="T34" fmla="*/ 120 w 290"/>
                  <a:gd name="T35" fmla="*/ 539 h 807"/>
                  <a:gd name="T36" fmla="*/ 100 w 290"/>
                  <a:gd name="T37" fmla="*/ 786 h 807"/>
                  <a:gd name="T38" fmla="*/ 136 w 290"/>
                  <a:gd name="T39" fmla="*/ 554 h 807"/>
                  <a:gd name="T40" fmla="*/ 145 w 290"/>
                  <a:gd name="T41" fmla="*/ 806 h 807"/>
                  <a:gd name="T42" fmla="*/ 153 w 290"/>
                  <a:gd name="T43" fmla="*/ 554 h 807"/>
                  <a:gd name="T44" fmla="*/ 189 w 290"/>
                  <a:gd name="T45" fmla="*/ 786 h 807"/>
                  <a:gd name="T46" fmla="*/ 169 w 290"/>
                  <a:gd name="T47" fmla="*/ 539 h 807"/>
                  <a:gd name="T48" fmla="*/ 229 w 290"/>
                  <a:gd name="T49" fmla="*/ 729 h 807"/>
                  <a:gd name="T50" fmla="*/ 183 w 290"/>
                  <a:gd name="T51" fmla="*/ 511 h 807"/>
                  <a:gd name="T52" fmla="*/ 261 w 290"/>
                  <a:gd name="T53" fmla="*/ 640 h 807"/>
                  <a:gd name="T54" fmla="*/ 193 w 290"/>
                  <a:gd name="T55" fmla="*/ 472 h 807"/>
                  <a:gd name="T56" fmla="*/ 282 w 290"/>
                  <a:gd name="T57" fmla="*/ 527 h 807"/>
                  <a:gd name="T58" fmla="*/ 199 w 290"/>
                  <a:gd name="T59" fmla="*/ 427 h 807"/>
                  <a:gd name="T60" fmla="*/ 289 w 290"/>
                  <a:gd name="T61" fmla="*/ 403 h 807"/>
                  <a:gd name="T62" fmla="*/ 199 w 290"/>
                  <a:gd name="T63" fmla="*/ 379 h 807"/>
                  <a:gd name="T64" fmla="*/ 282 w 290"/>
                  <a:gd name="T65" fmla="*/ 279 h 807"/>
                  <a:gd name="T66" fmla="*/ 193 w 290"/>
                  <a:gd name="T67" fmla="*/ 334 h 807"/>
                  <a:gd name="T68" fmla="*/ 261 w 290"/>
                  <a:gd name="T69" fmla="*/ 166 h 807"/>
                  <a:gd name="T70" fmla="*/ 183 w 290"/>
                  <a:gd name="T71" fmla="*/ 295 h 807"/>
                  <a:gd name="T72" fmla="*/ 229 w 290"/>
                  <a:gd name="T73" fmla="*/ 77 h 807"/>
                  <a:gd name="T74" fmla="*/ 169 w 290"/>
                  <a:gd name="T75" fmla="*/ 267 h 807"/>
                  <a:gd name="T76" fmla="*/ 189 w 290"/>
                  <a:gd name="T77" fmla="*/ 20 h 807"/>
                  <a:gd name="T78" fmla="*/ 153 w 290"/>
                  <a:gd name="T79" fmla="*/ 252 h 807"/>
                  <a:gd name="T80" fmla="*/ 145 w 290"/>
                  <a:gd name="T8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0" h="807">
                    <a:moveTo>
                      <a:pt x="145" y="0"/>
                    </a:moveTo>
                    <a:lnTo>
                      <a:pt x="136" y="252"/>
                    </a:lnTo>
                    <a:lnTo>
                      <a:pt x="100" y="20"/>
                    </a:lnTo>
                    <a:lnTo>
                      <a:pt x="120" y="267"/>
                    </a:lnTo>
                    <a:lnTo>
                      <a:pt x="60" y="77"/>
                    </a:lnTo>
                    <a:lnTo>
                      <a:pt x="106" y="295"/>
                    </a:lnTo>
                    <a:lnTo>
                      <a:pt x="28" y="166"/>
                    </a:lnTo>
                    <a:lnTo>
                      <a:pt x="96" y="334"/>
                    </a:lnTo>
                    <a:lnTo>
                      <a:pt x="7" y="279"/>
                    </a:lnTo>
                    <a:lnTo>
                      <a:pt x="90" y="379"/>
                    </a:lnTo>
                    <a:lnTo>
                      <a:pt x="0" y="403"/>
                    </a:lnTo>
                    <a:lnTo>
                      <a:pt x="90" y="427"/>
                    </a:lnTo>
                    <a:lnTo>
                      <a:pt x="7" y="527"/>
                    </a:lnTo>
                    <a:lnTo>
                      <a:pt x="96" y="472"/>
                    </a:lnTo>
                    <a:lnTo>
                      <a:pt x="28" y="640"/>
                    </a:lnTo>
                    <a:lnTo>
                      <a:pt x="106" y="511"/>
                    </a:lnTo>
                    <a:lnTo>
                      <a:pt x="60" y="729"/>
                    </a:lnTo>
                    <a:lnTo>
                      <a:pt x="120" y="539"/>
                    </a:lnTo>
                    <a:lnTo>
                      <a:pt x="100" y="786"/>
                    </a:lnTo>
                    <a:lnTo>
                      <a:pt x="136" y="554"/>
                    </a:lnTo>
                    <a:lnTo>
                      <a:pt x="145" y="806"/>
                    </a:lnTo>
                    <a:lnTo>
                      <a:pt x="153" y="554"/>
                    </a:lnTo>
                    <a:lnTo>
                      <a:pt x="189" y="786"/>
                    </a:lnTo>
                    <a:lnTo>
                      <a:pt x="169" y="539"/>
                    </a:lnTo>
                    <a:lnTo>
                      <a:pt x="229" y="729"/>
                    </a:lnTo>
                    <a:lnTo>
                      <a:pt x="183" y="511"/>
                    </a:lnTo>
                    <a:lnTo>
                      <a:pt x="261" y="640"/>
                    </a:lnTo>
                    <a:lnTo>
                      <a:pt x="193" y="472"/>
                    </a:lnTo>
                    <a:lnTo>
                      <a:pt x="282" y="527"/>
                    </a:lnTo>
                    <a:lnTo>
                      <a:pt x="199" y="427"/>
                    </a:lnTo>
                    <a:lnTo>
                      <a:pt x="289" y="403"/>
                    </a:lnTo>
                    <a:lnTo>
                      <a:pt x="199" y="379"/>
                    </a:lnTo>
                    <a:lnTo>
                      <a:pt x="282" y="279"/>
                    </a:lnTo>
                    <a:lnTo>
                      <a:pt x="193" y="334"/>
                    </a:lnTo>
                    <a:lnTo>
                      <a:pt x="261" y="166"/>
                    </a:lnTo>
                    <a:lnTo>
                      <a:pt x="183" y="295"/>
                    </a:lnTo>
                    <a:lnTo>
                      <a:pt x="229" y="77"/>
                    </a:lnTo>
                    <a:lnTo>
                      <a:pt x="169" y="267"/>
                    </a:lnTo>
                    <a:lnTo>
                      <a:pt x="189" y="20"/>
                    </a:lnTo>
                    <a:lnTo>
                      <a:pt x="153" y="252"/>
                    </a:lnTo>
                    <a:lnTo>
                      <a:pt x="145" y="0"/>
                    </a:lnTo>
                    <a:close/>
                  </a:path>
                </a:pathLst>
              </a:custGeom>
              <a:solidFill>
                <a:schemeClr val="tx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42" name="Rectangle 44"/>
              <p:cNvSpPr>
                <a:spLocks noChangeArrowheads="1"/>
              </p:cNvSpPr>
              <p:nvPr/>
            </p:nvSpPr>
            <p:spPr bwMode="auto">
              <a:xfrm>
                <a:off x="6142038" y="3878263"/>
                <a:ext cx="230187" cy="506412"/>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43" name="Rectangle 45"/>
              <p:cNvSpPr>
                <a:spLocks noChangeArrowheads="1"/>
              </p:cNvSpPr>
              <p:nvPr/>
            </p:nvSpPr>
            <p:spPr bwMode="auto">
              <a:xfrm>
                <a:off x="6142038" y="4384675"/>
                <a:ext cx="230187" cy="506413"/>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44" name="Rectangle 46"/>
              <p:cNvSpPr>
                <a:spLocks noChangeArrowheads="1"/>
              </p:cNvSpPr>
              <p:nvPr/>
            </p:nvSpPr>
            <p:spPr bwMode="auto">
              <a:xfrm>
                <a:off x="6142038" y="4891088"/>
                <a:ext cx="230187" cy="506412"/>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sp>
            <p:nvSpPr>
              <p:cNvPr id="45" name="Rectangle 47"/>
              <p:cNvSpPr>
                <a:spLocks noChangeArrowheads="1"/>
              </p:cNvSpPr>
              <p:nvPr/>
            </p:nvSpPr>
            <p:spPr bwMode="auto">
              <a:xfrm>
                <a:off x="6142038" y="5397500"/>
                <a:ext cx="230187" cy="512763"/>
              </a:xfrm>
              <a:prstGeom prst="rect">
                <a:avLst/>
              </a:prstGeom>
              <a:solidFill>
                <a:srgbClr val="EEEEEE"/>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dirty="0">
                  <a:solidFill>
                    <a:srgbClr val="000000"/>
                  </a:solidFill>
                </a:endParaRPr>
              </a:p>
            </p:txBody>
          </p:sp>
        </p:grpSp>
        <p:sp>
          <p:nvSpPr>
            <p:cNvPr id="13" name="Freeform 4"/>
            <p:cNvSpPr>
              <a:spLocks/>
            </p:cNvSpPr>
            <p:nvPr/>
          </p:nvSpPr>
          <p:spPr bwMode="auto">
            <a:xfrm>
              <a:off x="4089135" y="2478568"/>
              <a:ext cx="32199" cy="108850"/>
            </a:xfrm>
            <a:custGeom>
              <a:avLst/>
              <a:gdLst>
                <a:gd name="T0" fmla="*/ 50 w 51"/>
                <a:gd name="T1" fmla="*/ 0 h 159"/>
                <a:gd name="T2" fmla="*/ 0 w 51"/>
                <a:gd name="T3" fmla="*/ 0 h 159"/>
                <a:gd name="T4" fmla="*/ 50 w 51"/>
                <a:gd name="T5" fmla="*/ 158 h 159"/>
                <a:gd name="T6" fmla="*/ 50 w 51"/>
                <a:gd name="T7" fmla="*/ 0 h 159"/>
              </a:gdLst>
              <a:ahLst/>
              <a:cxnLst>
                <a:cxn ang="0">
                  <a:pos x="T0" y="T1"/>
                </a:cxn>
                <a:cxn ang="0">
                  <a:pos x="T2" y="T3"/>
                </a:cxn>
                <a:cxn ang="0">
                  <a:pos x="T4" y="T5"/>
                </a:cxn>
                <a:cxn ang="0">
                  <a:pos x="T6" y="T7"/>
                </a:cxn>
              </a:cxnLst>
              <a:rect l="0" t="0" r="r" b="b"/>
              <a:pathLst>
                <a:path w="51" h="159">
                  <a:moveTo>
                    <a:pt x="50" y="0"/>
                  </a:moveTo>
                  <a:lnTo>
                    <a:pt x="0" y="0"/>
                  </a:lnTo>
                  <a:lnTo>
                    <a:pt x="50" y="158"/>
                  </a:lnTo>
                  <a:lnTo>
                    <a:pt x="50" y="0"/>
                  </a:lnTo>
                  <a:close/>
                </a:path>
              </a:pathLst>
            </a:custGeom>
            <a:solidFill>
              <a:srgbClr val="666666"/>
            </a:solidFill>
            <a:ln>
              <a:noFill/>
            </a:ln>
            <a:effectLst/>
            <a:extLst>
              <a:ext uri="{91240B29-F687-4F45-9708-019B960494DF}">
                <a14:hiddenLine xmlns:a14="http://schemas.microsoft.com/office/drawing/2010/main" w="0" cap="flat">
                  <a:solidFill>
                    <a:srgbClr val="FFFFFF"/>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14" name="Freeform 5"/>
            <p:cNvSpPr>
              <a:spLocks/>
            </p:cNvSpPr>
            <p:nvPr/>
          </p:nvSpPr>
          <p:spPr bwMode="auto">
            <a:xfrm>
              <a:off x="3110955" y="1884161"/>
              <a:ext cx="1010379" cy="270525"/>
            </a:xfrm>
            <a:custGeom>
              <a:avLst/>
              <a:gdLst>
                <a:gd name="T0" fmla="*/ 0 w 1576"/>
                <a:gd name="T1" fmla="*/ 236 h 395"/>
                <a:gd name="T2" fmla="*/ 86 w 1576"/>
                <a:gd name="T3" fmla="*/ 157 h 395"/>
                <a:gd name="T4" fmla="*/ 788 w 1576"/>
                <a:gd name="T5" fmla="*/ 157 h 395"/>
                <a:gd name="T6" fmla="*/ 945 w 1576"/>
                <a:gd name="T7" fmla="*/ 0 h 395"/>
                <a:gd name="T8" fmla="*/ 1103 w 1576"/>
                <a:gd name="T9" fmla="*/ 315 h 395"/>
                <a:gd name="T10" fmla="*/ 1182 w 1576"/>
                <a:gd name="T11" fmla="*/ 79 h 395"/>
                <a:gd name="T12" fmla="*/ 1339 w 1576"/>
                <a:gd name="T13" fmla="*/ 315 h 395"/>
                <a:gd name="T14" fmla="*/ 1418 w 1576"/>
                <a:gd name="T15" fmla="*/ 157 h 395"/>
                <a:gd name="T16" fmla="*/ 1529 w 1576"/>
                <a:gd name="T17" fmla="*/ 157 h 395"/>
                <a:gd name="T18" fmla="*/ 1529 w 1576"/>
                <a:gd name="T19" fmla="*/ 15 h 395"/>
                <a:gd name="T20" fmla="*/ 1575 w 1576"/>
                <a:gd name="T21" fmla="*/ 79 h 395"/>
                <a:gd name="T22" fmla="*/ 1575 w 1576"/>
                <a:gd name="T23" fmla="*/ 236 h 395"/>
                <a:gd name="T24" fmla="*/ 1418 w 1576"/>
                <a:gd name="T25" fmla="*/ 236 h 395"/>
                <a:gd name="T26" fmla="*/ 1339 w 1576"/>
                <a:gd name="T27" fmla="*/ 394 h 395"/>
                <a:gd name="T28" fmla="*/ 1182 w 1576"/>
                <a:gd name="T29" fmla="*/ 157 h 395"/>
                <a:gd name="T30" fmla="*/ 1103 w 1576"/>
                <a:gd name="T31" fmla="*/ 394 h 395"/>
                <a:gd name="T32" fmla="*/ 945 w 1576"/>
                <a:gd name="T33" fmla="*/ 79 h 395"/>
                <a:gd name="T34" fmla="*/ 788 w 1576"/>
                <a:gd name="T35" fmla="*/ 236 h 395"/>
                <a:gd name="T36" fmla="*/ 0 w 1576"/>
                <a:gd name="T37" fmla="*/ 2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6" h="395">
                  <a:moveTo>
                    <a:pt x="0" y="236"/>
                  </a:moveTo>
                  <a:lnTo>
                    <a:pt x="86" y="157"/>
                  </a:lnTo>
                  <a:lnTo>
                    <a:pt x="788" y="157"/>
                  </a:lnTo>
                  <a:lnTo>
                    <a:pt x="945" y="0"/>
                  </a:lnTo>
                  <a:lnTo>
                    <a:pt x="1103" y="315"/>
                  </a:lnTo>
                  <a:lnTo>
                    <a:pt x="1182" y="79"/>
                  </a:lnTo>
                  <a:lnTo>
                    <a:pt x="1339" y="315"/>
                  </a:lnTo>
                  <a:lnTo>
                    <a:pt x="1418" y="157"/>
                  </a:lnTo>
                  <a:lnTo>
                    <a:pt x="1529" y="157"/>
                  </a:lnTo>
                  <a:lnTo>
                    <a:pt x="1529" y="15"/>
                  </a:lnTo>
                  <a:lnTo>
                    <a:pt x="1575" y="79"/>
                  </a:lnTo>
                  <a:lnTo>
                    <a:pt x="1575" y="236"/>
                  </a:lnTo>
                  <a:lnTo>
                    <a:pt x="1418" y="236"/>
                  </a:lnTo>
                  <a:lnTo>
                    <a:pt x="1339" y="394"/>
                  </a:lnTo>
                  <a:lnTo>
                    <a:pt x="1182" y="157"/>
                  </a:lnTo>
                  <a:lnTo>
                    <a:pt x="1103" y="394"/>
                  </a:lnTo>
                  <a:lnTo>
                    <a:pt x="945" y="79"/>
                  </a:lnTo>
                  <a:lnTo>
                    <a:pt x="788" y="236"/>
                  </a:lnTo>
                  <a:lnTo>
                    <a:pt x="0" y="236"/>
                  </a:lnTo>
                  <a:close/>
                </a:path>
              </a:pathLst>
            </a:custGeom>
            <a:solidFill>
              <a:srgbClr val="888888"/>
            </a:solidFill>
            <a:ln>
              <a:noFill/>
            </a:ln>
            <a:effectLst/>
            <a:extLst>
              <a:ext uri="{91240B29-F687-4F45-9708-019B960494DF}">
                <a14:hiddenLine xmlns:a14="http://schemas.microsoft.com/office/drawing/2010/main" w="0" cap="flat">
                  <a:solidFill>
                    <a:srgbClr val="FFFFFF"/>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sp>
          <p:nvSpPr>
            <p:cNvPr id="15" name="Freeform 38"/>
            <p:cNvSpPr>
              <a:spLocks/>
            </p:cNvSpPr>
            <p:nvPr/>
          </p:nvSpPr>
          <p:spPr bwMode="auto">
            <a:xfrm>
              <a:off x="3110955" y="1938586"/>
              <a:ext cx="1238215" cy="648832"/>
            </a:xfrm>
            <a:custGeom>
              <a:avLst/>
              <a:gdLst>
                <a:gd name="T0" fmla="*/ 15 w 1931"/>
                <a:gd name="T1" fmla="*/ 187 h 946"/>
                <a:gd name="T2" fmla="*/ 14 w 1931"/>
                <a:gd name="T3" fmla="*/ 157 h 946"/>
                <a:gd name="T4" fmla="*/ 260 w 1931"/>
                <a:gd name="T5" fmla="*/ 157 h 946"/>
                <a:gd name="T6" fmla="*/ 663 w 1931"/>
                <a:gd name="T7" fmla="*/ 157 h 946"/>
                <a:gd name="T8" fmla="*/ 788 w 1931"/>
                <a:gd name="T9" fmla="*/ 157 h 946"/>
                <a:gd name="T10" fmla="*/ 825 w 1931"/>
                <a:gd name="T11" fmla="*/ 120 h 946"/>
                <a:gd name="T12" fmla="*/ 908 w 1931"/>
                <a:gd name="T13" fmla="*/ 37 h 946"/>
                <a:gd name="T14" fmla="*/ 945 w 1931"/>
                <a:gd name="T15" fmla="*/ 0 h 946"/>
                <a:gd name="T16" fmla="*/ 970 w 1931"/>
                <a:gd name="T17" fmla="*/ 50 h 946"/>
                <a:gd name="T18" fmla="*/ 1051 w 1931"/>
                <a:gd name="T19" fmla="*/ 211 h 946"/>
                <a:gd name="T20" fmla="*/ 1100 w 1931"/>
                <a:gd name="T21" fmla="*/ 309 h 946"/>
                <a:gd name="T22" fmla="*/ 1110 w 1931"/>
                <a:gd name="T23" fmla="*/ 292 h 946"/>
                <a:gd name="T24" fmla="*/ 1147 w 1931"/>
                <a:gd name="T25" fmla="*/ 182 h 946"/>
                <a:gd name="T26" fmla="*/ 1178 w 1931"/>
                <a:gd name="T27" fmla="*/ 90 h 946"/>
                <a:gd name="T28" fmla="*/ 1189 w 1931"/>
                <a:gd name="T29" fmla="*/ 90 h 946"/>
                <a:gd name="T30" fmla="*/ 1251 w 1931"/>
                <a:gd name="T31" fmla="*/ 182 h 946"/>
                <a:gd name="T32" fmla="*/ 1324 w 1931"/>
                <a:gd name="T33" fmla="*/ 292 h 946"/>
                <a:gd name="T34" fmla="*/ 1340 w 1931"/>
                <a:gd name="T35" fmla="*/ 312 h 946"/>
                <a:gd name="T36" fmla="*/ 1365 w 1931"/>
                <a:gd name="T37" fmla="*/ 263 h 946"/>
                <a:gd name="T38" fmla="*/ 1405 w 1931"/>
                <a:gd name="T39" fmla="*/ 182 h 946"/>
                <a:gd name="T40" fmla="*/ 1418 w 1931"/>
                <a:gd name="T41" fmla="*/ 157 h 946"/>
                <a:gd name="T42" fmla="*/ 1455 w 1931"/>
                <a:gd name="T43" fmla="*/ 157 h 946"/>
                <a:gd name="T44" fmla="*/ 1538 w 1931"/>
                <a:gd name="T45" fmla="*/ 157 h 946"/>
                <a:gd name="T46" fmla="*/ 1575 w 1931"/>
                <a:gd name="T47" fmla="*/ 157 h 946"/>
                <a:gd name="T48" fmla="*/ 1575 w 1931"/>
                <a:gd name="T49" fmla="*/ 132 h 946"/>
                <a:gd name="T50" fmla="*/ 1575 w 1931"/>
                <a:gd name="T51" fmla="*/ 52 h 946"/>
                <a:gd name="T52" fmla="*/ 1575 w 1931"/>
                <a:gd name="T53" fmla="*/ 3 h 946"/>
                <a:gd name="T54" fmla="*/ 1620 w 1931"/>
                <a:gd name="T55" fmla="*/ 45 h 946"/>
                <a:gd name="T56" fmla="*/ 1839 w 1931"/>
                <a:gd name="T57" fmla="*/ 266 h 946"/>
                <a:gd name="T58" fmla="*/ 1913 w 1931"/>
                <a:gd name="T59" fmla="*/ 561 h 946"/>
                <a:gd name="T60" fmla="*/ 1687 w 1931"/>
                <a:gd name="T61" fmla="*/ 833 h 946"/>
                <a:gd name="T62" fmla="*/ 1576 w 1931"/>
                <a:gd name="T63" fmla="*/ 944 h 946"/>
                <a:gd name="T64" fmla="*/ 1575 w 1931"/>
                <a:gd name="T65" fmla="*/ 920 h 946"/>
                <a:gd name="T66" fmla="*/ 1575 w 1931"/>
                <a:gd name="T67" fmla="*/ 839 h 946"/>
                <a:gd name="T68" fmla="*/ 1575 w 1931"/>
                <a:gd name="T69" fmla="*/ 790 h 946"/>
                <a:gd name="T70" fmla="*/ 1560 w 1931"/>
                <a:gd name="T71" fmla="*/ 787 h 946"/>
                <a:gd name="T72" fmla="*/ 1487 w 1931"/>
                <a:gd name="T73" fmla="*/ 787 h 946"/>
                <a:gd name="T74" fmla="*/ 1425 w 1931"/>
                <a:gd name="T75" fmla="*/ 787 h 946"/>
                <a:gd name="T76" fmla="*/ 1414 w 1931"/>
                <a:gd name="T77" fmla="*/ 795 h 946"/>
                <a:gd name="T78" fmla="*/ 1383 w 1931"/>
                <a:gd name="T79" fmla="*/ 856 h 946"/>
                <a:gd name="T80" fmla="*/ 1347 w 1931"/>
                <a:gd name="T81" fmla="*/ 930 h 946"/>
                <a:gd name="T82" fmla="*/ 1336 w 1931"/>
                <a:gd name="T83" fmla="*/ 941 h 946"/>
                <a:gd name="T84" fmla="*/ 1287 w 1931"/>
                <a:gd name="T85" fmla="*/ 867 h 946"/>
                <a:gd name="T86" fmla="*/ 1206 w 1931"/>
                <a:gd name="T87" fmla="*/ 746 h 946"/>
                <a:gd name="T88" fmla="*/ 1181 w 1931"/>
                <a:gd name="T89" fmla="*/ 709 h 946"/>
                <a:gd name="T90" fmla="*/ 1163 w 1931"/>
                <a:gd name="T91" fmla="*/ 764 h 946"/>
                <a:gd name="T92" fmla="*/ 1121 w 1931"/>
                <a:gd name="T93" fmla="*/ 889 h 946"/>
                <a:gd name="T94" fmla="*/ 1103 w 1931"/>
                <a:gd name="T95" fmla="*/ 944 h 946"/>
                <a:gd name="T96" fmla="*/ 1078 w 1931"/>
                <a:gd name="T97" fmla="*/ 895 h 946"/>
                <a:gd name="T98" fmla="*/ 997 w 1931"/>
                <a:gd name="T99" fmla="*/ 734 h 946"/>
                <a:gd name="T100" fmla="*/ 948 w 1931"/>
                <a:gd name="T101" fmla="*/ 635 h 946"/>
                <a:gd name="T102" fmla="*/ 930 w 1931"/>
                <a:gd name="T103" fmla="*/ 645 h 946"/>
                <a:gd name="T104" fmla="*/ 857 w 1931"/>
                <a:gd name="T105" fmla="*/ 718 h 946"/>
                <a:gd name="T106" fmla="*/ 795 w 1931"/>
                <a:gd name="T107" fmla="*/ 780 h 946"/>
                <a:gd name="T108" fmla="*/ 749 w 1931"/>
                <a:gd name="T109" fmla="*/ 787 h 946"/>
                <a:gd name="T110" fmla="*/ 442 w 1931"/>
                <a:gd name="T111" fmla="*/ 787 h 946"/>
                <a:gd name="T112" fmla="*/ 76 w 1931"/>
                <a:gd name="T113" fmla="*/ 787 h 946"/>
                <a:gd name="T114" fmla="*/ 3 w 1931"/>
                <a:gd name="T115" fmla="*/ 782 h 946"/>
                <a:gd name="T116" fmla="*/ 52 w 1931"/>
                <a:gd name="T117" fmla="*/ 683 h 946"/>
                <a:gd name="T118" fmla="*/ 133 w 1931"/>
                <a:gd name="T119" fmla="*/ 522 h 946"/>
                <a:gd name="T120" fmla="*/ 157 w 1931"/>
                <a:gd name="T121" fmla="*/ 472 h 946"/>
                <a:gd name="T122" fmla="*/ 121 w 1931"/>
                <a:gd name="T123" fmla="*/ 39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1" h="946">
                  <a:moveTo>
                    <a:pt x="79" y="315"/>
                  </a:moveTo>
                  <a:lnTo>
                    <a:pt x="69" y="296"/>
                  </a:lnTo>
                  <a:lnTo>
                    <a:pt x="61" y="278"/>
                  </a:lnTo>
                  <a:lnTo>
                    <a:pt x="52" y="261"/>
                  </a:lnTo>
                  <a:lnTo>
                    <a:pt x="45" y="246"/>
                  </a:lnTo>
                  <a:lnTo>
                    <a:pt x="37" y="232"/>
                  </a:lnTo>
                  <a:lnTo>
                    <a:pt x="31" y="219"/>
                  </a:lnTo>
                  <a:lnTo>
                    <a:pt x="25" y="207"/>
                  </a:lnTo>
                  <a:lnTo>
                    <a:pt x="20" y="197"/>
                  </a:lnTo>
                  <a:lnTo>
                    <a:pt x="15" y="187"/>
                  </a:lnTo>
                  <a:lnTo>
                    <a:pt x="11" y="179"/>
                  </a:lnTo>
                  <a:lnTo>
                    <a:pt x="8" y="173"/>
                  </a:lnTo>
                  <a:lnTo>
                    <a:pt x="5" y="167"/>
                  </a:lnTo>
                  <a:lnTo>
                    <a:pt x="3" y="163"/>
                  </a:lnTo>
                  <a:lnTo>
                    <a:pt x="1" y="160"/>
                  </a:lnTo>
                  <a:lnTo>
                    <a:pt x="1" y="158"/>
                  </a:lnTo>
                  <a:lnTo>
                    <a:pt x="0" y="157"/>
                  </a:lnTo>
                  <a:lnTo>
                    <a:pt x="2" y="157"/>
                  </a:lnTo>
                  <a:lnTo>
                    <a:pt x="6" y="157"/>
                  </a:lnTo>
                  <a:lnTo>
                    <a:pt x="14" y="157"/>
                  </a:lnTo>
                  <a:lnTo>
                    <a:pt x="25" y="157"/>
                  </a:lnTo>
                  <a:lnTo>
                    <a:pt x="39" y="157"/>
                  </a:lnTo>
                  <a:lnTo>
                    <a:pt x="56" y="157"/>
                  </a:lnTo>
                  <a:lnTo>
                    <a:pt x="76" y="157"/>
                  </a:lnTo>
                  <a:lnTo>
                    <a:pt x="99" y="157"/>
                  </a:lnTo>
                  <a:lnTo>
                    <a:pt x="125" y="157"/>
                  </a:lnTo>
                  <a:lnTo>
                    <a:pt x="154" y="157"/>
                  </a:lnTo>
                  <a:lnTo>
                    <a:pt x="186" y="157"/>
                  </a:lnTo>
                  <a:lnTo>
                    <a:pt x="222" y="157"/>
                  </a:lnTo>
                  <a:lnTo>
                    <a:pt x="260" y="157"/>
                  </a:lnTo>
                  <a:lnTo>
                    <a:pt x="302" y="157"/>
                  </a:lnTo>
                  <a:lnTo>
                    <a:pt x="346" y="157"/>
                  </a:lnTo>
                  <a:lnTo>
                    <a:pt x="394" y="157"/>
                  </a:lnTo>
                  <a:lnTo>
                    <a:pt x="442" y="157"/>
                  </a:lnTo>
                  <a:lnTo>
                    <a:pt x="486" y="157"/>
                  </a:lnTo>
                  <a:lnTo>
                    <a:pt x="528" y="157"/>
                  </a:lnTo>
                  <a:lnTo>
                    <a:pt x="566" y="157"/>
                  </a:lnTo>
                  <a:lnTo>
                    <a:pt x="602" y="157"/>
                  </a:lnTo>
                  <a:lnTo>
                    <a:pt x="634" y="157"/>
                  </a:lnTo>
                  <a:lnTo>
                    <a:pt x="663" y="157"/>
                  </a:lnTo>
                  <a:lnTo>
                    <a:pt x="689" y="157"/>
                  </a:lnTo>
                  <a:lnTo>
                    <a:pt x="712" y="157"/>
                  </a:lnTo>
                  <a:lnTo>
                    <a:pt x="732" y="157"/>
                  </a:lnTo>
                  <a:lnTo>
                    <a:pt x="749" y="157"/>
                  </a:lnTo>
                  <a:lnTo>
                    <a:pt x="763" y="157"/>
                  </a:lnTo>
                  <a:lnTo>
                    <a:pt x="774" y="157"/>
                  </a:lnTo>
                  <a:lnTo>
                    <a:pt x="782" y="157"/>
                  </a:lnTo>
                  <a:lnTo>
                    <a:pt x="786" y="157"/>
                  </a:lnTo>
                  <a:lnTo>
                    <a:pt x="788" y="157"/>
                  </a:lnTo>
                  <a:lnTo>
                    <a:pt x="789" y="156"/>
                  </a:lnTo>
                  <a:lnTo>
                    <a:pt x="791" y="154"/>
                  </a:lnTo>
                  <a:lnTo>
                    <a:pt x="793" y="152"/>
                  </a:lnTo>
                  <a:lnTo>
                    <a:pt x="795" y="150"/>
                  </a:lnTo>
                  <a:lnTo>
                    <a:pt x="799" y="146"/>
                  </a:lnTo>
                  <a:lnTo>
                    <a:pt x="803" y="142"/>
                  </a:lnTo>
                  <a:lnTo>
                    <a:pt x="807" y="138"/>
                  </a:lnTo>
                  <a:lnTo>
                    <a:pt x="813" y="132"/>
                  </a:lnTo>
                  <a:lnTo>
                    <a:pt x="819" y="126"/>
                  </a:lnTo>
                  <a:lnTo>
                    <a:pt x="825" y="120"/>
                  </a:lnTo>
                  <a:lnTo>
                    <a:pt x="832" y="113"/>
                  </a:lnTo>
                  <a:lnTo>
                    <a:pt x="840" y="105"/>
                  </a:lnTo>
                  <a:lnTo>
                    <a:pt x="848" y="97"/>
                  </a:lnTo>
                  <a:lnTo>
                    <a:pt x="857" y="88"/>
                  </a:lnTo>
                  <a:lnTo>
                    <a:pt x="867" y="78"/>
                  </a:lnTo>
                  <a:lnTo>
                    <a:pt x="876" y="69"/>
                  </a:lnTo>
                  <a:lnTo>
                    <a:pt x="885" y="60"/>
                  </a:lnTo>
                  <a:lnTo>
                    <a:pt x="893" y="52"/>
                  </a:lnTo>
                  <a:lnTo>
                    <a:pt x="901" y="44"/>
                  </a:lnTo>
                  <a:lnTo>
                    <a:pt x="908" y="37"/>
                  </a:lnTo>
                  <a:lnTo>
                    <a:pt x="914" y="31"/>
                  </a:lnTo>
                  <a:lnTo>
                    <a:pt x="920" y="25"/>
                  </a:lnTo>
                  <a:lnTo>
                    <a:pt x="926" y="19"/>
                  </a:lnTo>
                  <a:lnTo>
                    <a:pt x="930" y="15"/>
                  </a:lnTo>
                  <a:lnTo>
                    <a:pt x="934" y="11"/>
                  </a:lnTo>
                  <a:lnTo>
                    <a:pt x="938" y="7"/>
                  </a:lnTo>
                  <a:lnTo>
                    <a:pt x="940" y="5"/>
                  </a:lnTo>
                  <a:lnTo>
                    <a:pt x="942" y="3"/>
                  </a:lnTo>
                  <a:lnTo>
                    <a:pt x="944" y="1"/>
                  </a:lnTo>
                  <a:lnTo>
                    <a:pt x="945" y="0"/>
                  </a:lnTo>
                  <a:lnTo>
                    <a:pt x="946" y="0"/>
                  </a:lnTo>
                  <a:lnTo>
                    <a:pt x="946" y="2"/>
                  </a:lnTo>
                  <a:lnTo>
                    <a:pt x="948" y="5"/>
                  </a:lnTo>
                  <a:lnTo>
                    <a:pt x="950" y="10"/>
                  </a:lnTo>
                  <a:lnTo>
                    <a:pt x="953" y="15"/>
                  </a:lnTo>
                  <a:lnTo>
                    <a:pt x="956" y="22"/>
                  </a:lnTo>
                  <a:lnTo>
                    <a:pt x="960" y="30"/>
                  </a:lnTo>
                  <a:lnTo>
                    <a:pt x="965" y="39"/>
                  </a:lnTo>
                  <a:lnTo>
                    <a:pt x="970" y="50"/>
                  </a:lnTo>
                  <a:lnTo>
                    <a:pt x="976" y="61"/>
                  </a:lnTo>
                  <a:lnTo>
                    <a:pt x="982" y="74"/>
                  </a:lnTo>
                  <a:lnTo>
                    <a:pt x="990" y="88"/>
                  </a:lnTo>
                  <a:lnTo>
                    <a:pt x="997" y="104"/>
                  </a:lnTo>
                  <a:lnTo>
                    <a:pt x="1006" y="120"/>
                  </a:lnTo>
                  <a:lnTo>
                    <a:pt x="1014" y="138"/>
                  </a:lnTo>
                  <a:lnTo>
                    <a:pt x="1024" y="157"/>
                  </a:lnTo>
                  <a:lnTo>
                    <a:pt x="1034" y="176"/>
                  </a:lnTo>
                  <a:lnTo>
                    <a:pt x="1042" y="194"/>
                  </a:lnTo>
                  <a:lnTo>
                    <a:pt x="1051" y="211"/>
                  </a:lnTo>
                  <a:lnTo>
                    <a:pt x="1058" y="226"/>
                  </a:lnTo>
                  <a:lnTo>
                    <a:pt x="1066" y="240"/>
                  </a:lnTo>
                  <a:lnTo>
                    <a:pt x="1072" y="253"/>
                  </a:lnTo>
                  <a:lnTo>
                    <a:pt x="1078" y="265"/>
                  </a:lnTo>
                  <a:lnTo>
                    <a:pt x="1083" y="275"/>
                  </a:lnTo>
                  <a:lnTo>
                    <a:pt x="1088" y="285"/>
                  </a:lnTo>
                  <a:lnTo>
                    <a:pt x="1092" y="293"/>
                  </a:lnTo>
                  <a:lnTo>
                    <a:pt x="1095" y="299"/>
                  </a:lnTo>
                  <a:lnTo>
                    <a:pt x="1098" y="305"/>
                  </a:lnTo>
                  <a:lnTo>
                    <a:pt x="1100" y="309"/>
                  </a:lnTo>
                  <a:lnTo>
                    <a:pt x="1102" y="312"/>
                  </a:lnTo>
                  <a:lnTo>
                    <a:pt x="1102" y="314"/>
                  </a:lnTo>
                  <a:lnTo>
                    <a:pt x="1103" y="315"/>
                  </a:lnTo>
                  <a:lnTo>
                    <a:pt x="1103" y="314"/>
                  </a:lnTo>
                  <a:lnTo>
                    <a:pt x="1103" y="313"/>
                  </a:lnTo>
                  <a:lnTo>
                    <a:pt x="1104" y="311"/>
                  </a:lnTo>
                  <a:lnTo>
                    <a:pt x="1105" y="307"/>
                  </a:lnTo>
                  <a:lnTo>
                    <a:pt x="1107" y="303"/>
                  </a:lnTo>
                  <a:lnTo>
                    <a:pt x="1108" y="298"/>
                  </a:lnTo>
                  <a:lnTo>
                    <a:pt x="1110" y="292"/>
                  </a:lnTo>
                  <a:lnTo>
                    <a:pt x="1113" y="285"/>
                  </a:lnTo>
                  <a:lnTo>
                    <a:pt x="1115" y="277"/>
                  </a:lnTo>
                  <a:lnTo>
                    <a:pt x="1118" y="269"/>
                  </a:lnTo>
                  <a:lnTo>
                    <a:pt x="1121" y="259"/>
                  </a:lnTo>
                  <a:lnTo>
                    <a:pt x="1125" y="248"/>
                  </a:lnTo>
                  <a:lnTo>
                    <a:pt x="1129" y="237"/>
                  </a:lnTo>
                  <a:lnTo>
                    <a:pt x="1133" y="224"/>
                  </a:lnTo>
                  <a:lnTo>
                    <a:pt x="1137" y="211"/>
                  </a:lnTo>
                  <a:lnTo>
                    <a:pt x="1142" y="197"/>
                  </a:lnTo>
                  <a:lnTo>
                    <a:pt x="1147" y="182"/>
                  </a:lnTo>
                  <a:lnTo>
                    <a:pt x="1151" y="169"/>
                  </a:lnTo>
                  <a:lnTo>
                    <a:pt x="1156" y="156"/>
                  </a:lnTo>
                  <a:lnTo>
                    <a:pt x="1159" y="145"/>
                  </a:lnTo>
                  <a:lnTo>
                    <a:pt x="1163" y="134"/>
                  </a:lnTo>
                  <a:lnTo>
                    <a:pt x="1166" y="125"/>
                  </a:lnTo>
                  <a:lnTo>
                    <a:pt x="1169" y="116"/>
                  </a:lnTo>
                  <a:lnTo>
                    <a:pt x="1172" y="108"/>
                  </a:lnTo>
                  <a:lnTo>
                    <a:pt x="1174" y="101"/>
                  </a:lnTo>
                  <a:lnTo>
                    <a:pt x="1176" y="95"/>
                  </a:lnTo>
                  <a:lnTo>
                    <a:pt x="1178" y="90"/>
                  </a:lnTo>
                  <a:lnTo>
                    <a:pt x="1179" y="86"/>
                  </a:lnTo>
                  <a:lnTo>
                    <a:pt x="1180" y="83"/>
                  </a:lnTo>
                  <a:lnTo>
                    <a:pt x="1181" y="80"/>
                  </a:lnTo>
                  <a:lnTo>
                    <a:pt x="1181" y="79"/>
                  </a:lnTo>
                  <a:lnTo>
                    <a:pt x="1182" y="78"/>
                  </a:lnTo>
                  <a:lnTo>
                    <a:pt x="1182" y="79"/>
                  </a:lnTo>
                  <a:lnTo>
                    <a:pt x="1183" y="80"/>
                  </a:lnTo>
                  <a:lnTo>
                    <a:pt x="1184" y="83"/>
                  </a:lnTo>
                  <a:lnTo>
                    <a:pt x="1186" y="86"/>
                  </a:lnTo>
                  <a:lnTo>
                    <a:pt x="1189" y="90"/>
                  </a:lnTo>
                  <a:lnTo>
                    <a:pt x="1193" y="95"/>
                  </a:lnTo>
                  <a:lnTo>
                    <a:pt x="1197" y="101"/>
                  </a:lnTo>
                  <a:lnTo>
                    <a:pt x="1201" y="108"/>
                  </a:lnTo>
                  <a:lnTo>
                    <a:pt x="1206" y="116"/>
                  </a:lnTo>
                  <a:lnTo>
                    <a:pt x="1212" y="125"/>
                  </a:lnTo>
                  <a:lnTo>
                    <a:pt x="1219" y="134"/>
                  </a:lnTo>
                  <a:lnTo>
                    <a:pt x="1226" y="145"/>
                  </a:lnTo>
                  <a:lnTo>
                    <a:pt x="1233" y="156"/>
                  </a:lnTo>
                  <a:lnTo>
                    <a:pt x="1242" y="169"/>
                  </a:lnTo>
                  <a:lnTo>
                    <a:pt x="1251" y="182"/>
                  </a:lnTo>
                  <a:lnTo>
                    <a:pt x="1260" y="197"/>
                  </a:lnTo>
                  <a:lnTo>
                    <a:pt x="1270" y="211"/>
                  </a:lnTo>
                  <a:lnTo>
                    <a:pt x="1279" y="224"/>
                  </a:lnTo>
                  <a:lnTo>
                    <a:pt x="1287" y="237"/>
                  </a:lnTo>
                  <a:lnTo>
                    <a:pt x="1295" y="248"/>
                  </a:lnTo>
                  <a:lnTo>
                    <a:pt x="1302" y="259"/>
                  </a:lnTo>
                  <a:lnTo>
                    <a:pt x="1308" y="269"/>
                  </a:lnTo>
                  <a:lnTo>
                    <a:pt x="1314" y="277"/>
                  </a:lnTo>
                  <a:lnTo>
                    <a:pt x="1319" y="285"/>
                  </a:lnTo>
                  <a:lnTo>
                    <a:pt x="1324" y="292"/>
                  </a:lnTo>
                  <a:lnTo>
                    <a:pt x="1328" y="298"/>
                  </a:lnTo>
                  <a:lnTo>
                    <a:pt x="1331" y="303"/>
                  </a:lnTo>
                  <a:lnTo>
                    <a:pt x="1334" y="307"/>
                  </a:lnTo>
                  <a:lnTo>
                    <a:pt x="1336" y="311"/>
                  </a:lnTo>
                  <a:lnTo>
                    <a:pt x="1338" y="313"/>
                  </a:lnTo>
                  <a:lnTo>
                    <a:pt x="1339" y="314"/>
                  </a:lnTo>
                  <a:lnTo>
                    <a:pt x="1339" y="315"/>
                  </a:lnTo>
                  <a:lnTo>
                    <a:pt x="1339" y="314"/>
                  </a:lnTo>
                  <a:lnTo>
                    <a:pt x="1340" y="314"/>
                  </a:lnTo>
                  <a:lnTo>
                    <a:pt x="1340" y="312"/>
                  </a:lnTo>
                  <a:lnTo>
                    <a:pt x="1341" y="310"/>
                  </a:lnTo>
                  <a:lnTo>
                    <a:pt x="1343" y="307"/>
                  </a:lnTo>
                  <a:lnTo>
                    <a:pt x="1345" y="304"/>
                  </a:lnTo>
                  <a:lnTo>
                    <a:pt x="1347" y="300"/>
                  </a:lnTo>
                  <a:lnTo>
                    <a:pt x="1349" y="295"/>
                  </a:lnTo>
                  <a:lnTo>
                    <a:pt x="1351" y="290"/>
                  </a:lnTo>
                  <a:lnTo>
                    <a:pt x="1354" y="284"/>
                  </a:lnTo>
                  <a:lnTo>
                    <a:pt x="1358" y="278"/>
                  </a:lnTo>
                  <a:lnTo>
                    <a:pt x="1361" y="270"/>
                  </a:lnTo>
                  <a:lnTo>
                    <a:pt x="1365" y="263"/>
                  </a:lnTo>
                  <a:lnTo>
                    <a:pt x="1369" y="254"/>
                  </a:lnTo>
                  <a:lnTo>
                    <a:pt x="1374" y="246"/>
                  </a:lnTo>
                  <a:lnTo>
                    <a:pt x="1378" y="236"/>
                  </a:lnTo>
                  <a:lnTo>
                    <a:pt x="1383" y="226"/>
                  </a:lnTo>
                  <a:lnTo>
                    <a:pt x="1388" y="218"/>
                  </a:lnTo>
                  <a:lnTo>
                    <a:pt x="1392" y="209"/>
                  </a:lnTo>
                  <a:lnTo>
                    <a:pt x="1396" y="202"/>
                  </a:lnTo>
                  <a:lnTo>
                    <a:pt x="1399" y="194"/>
                  </a:lnTo>
                  <a:lnTo>
                    <a:pt x="1402" y="188"/>
                  </a:lnTo>
                  <a:lnTo>
                    <a:pt x="1405" y="182"/>
                  </a:lnTo>
                  <a:lnTo>
                    <a:pt x="1408" y="177"/>
                  </a:lnTo>
                  <a:lnTo>
                    <a:pt x="1410" y="172"/>
                  </a:lnTo>
                  <a:lnTo>
                    <a:pt x="1412" y="168"/>
                  </a:lnTo>
                  <a:lnTo>
                    <a:pt x="1414" y="165"/>
                  </a:lnTo>
                  <a:lnTo>
                    <a:pt x="1415" y="162"/>
                  </a:lnTo>
                  <a:lnTo>
                    <a:pt x="1416" y="160"/>
                  </a:lnTo>
                  <a:lnTo>
                    <a:pt x="1417" y="158"/>
                  </a:lnTo>
                  <a:lnTo>
                    <a:pt x="1418" y="158"/>
                  </a:lnTo>
                  <a:lnTo>
                    <a:pt x="1418" y="157"/>
                  </a:lnTo>
                  <a:lnTo>
                    <a:pt x="1419" y="157"/>
                  </a:lnTo>
                  <a:lnTo>
                    <a:pt x="1421" y="157"/>
                  </a:lnTo>
                  <a:lnTo>
                    <a:pt x="1423" y="157"/>
                  </a:lnTo>
                  <a:lnTo>
                    <a:pt x="1425" y="157"/>
                  </a:lnTo>
                  <a:lnTo>
                    <a:pt x="1429" y="157"/>
                  </a:lnTo>
                  <a:lnTo>
                    <a:pt x="1433" y="157"/>
                  </a:lnTo>
                  <a:lnTo>
                    <a:pt x="1437" y="157"/>
                  </a:lnTo>
                  <a:lnTo>
                    <a:pt x="1443" y="157"/>
                  </a:lnTo>
                  <a:lnTo>
                    <a:pt x="1449" y="157"/>
                  </a:lnTo>
                  <a:lnTo>
                    <a:pt x="1455" y="157"/>
                  </a:lnTo>
                  <a:lnTo>
                    <a:pt x="1462" y="157"/>
                  </a:lnTo>
                  <a:lnTo>
                    <a:pt x="1470" y="157"/>
                  </a:lnTo>
                  <a:lnTo>
                    <a:pt x="1478" y="157"/>
                  </a:lnTo>
                  <a:lnTo>
                    <a:pt x="1487" y="157"/>
                  </a:lnTo>
                  <a:lnTo>
                    <a:pt x="1497" y="157"/>
                  </a:lnTo>
                  <a:lnTo>
                    <a:pt x="1506" y="157"/>
                  </a:lnTo>
                  <a:lnTo>
                    <a:pt x="1515" y="157"/>
                  </a:lnTo>
                  <a:lnTo>
                    <a:pt x="1523" y="157"/>
                  </a:lnTo>
                  <a:lnTo>
                    <a:pt x="1531" y="157"/>
                  </a:lnTo>
                  <a:lnTo>
                    <a:pt x="1538" y="157"/>
                  </a:lnTo>
                  <a:lnTo>
                    <a:pt x="1544" y="157"/>
                  </a:lnTo>
                  <a:lnTo>
                    <a:pt x="1550" y="157"/>
                  </a:lnTo>
                  <a:lnTo>
                    <a:pt x="1556" y="157"/>
                  </a:lnTo>
                  <a:lnTo>
                    <a:pt x="1560" y="157"/>
                  </a:lnTo>
                  <a:lnTo>
                    <a:pt x="1564" y="157"/>
                  </a:lnTo>
                  <a:lnTo>
                    <a:pt x="1568" y="157"/>
                  </a:lnTo>
                  <a:lnTo>
                    <a:pt x="1570" y="157"/>
                  </a:lnTo>
                  <a:lnTo>
                    <a:pt x="1572" y="157"/>
                  </a:lnTo>
                  <a:lnTo>
                    <a:pt x="1574" y="157"/>
                  </a:lnTo>
                  <a:lnTo>
                    <a:pt x="1575" y="157"/>
                  </a:lnTo>
                  <a:lnTo>
                    <a:pt x="1575" y="156"/>
                  </a:lnTo>
                  <a:lnTo>
                    <a:pt x="1575" y="154"/>
                  </a:lnTo>
                  <a:lnTo>
                    <a:pt x="1575" y="152"/>
                  </a:lnTo>
                  <a:lnTo>
                    <a:pt x="1575" y="150"/>
                  </a:lnTo>
                  <a:lnTo>
                    <a:pt x="1575" y="146"/>
                  </a:lnTo>
                  <a:lnTo>
                    <a:pt x="1575" y="142"/>
                  </a:lnTo>
                  <a:lnTo>
                    <a:pt x="1575" y="138"/>
                  </a:lnTo>
                  <a:lnTo>
                    <a:pt x="1575" y="132"/>
                  </a:lnTo>
                  <a:lnTo>
                    <a:pt x="1575" y="126"/>
                  </a:lnTo>
                  <a:lnTo>
                    <a:pt x="1575" y="120"/>
                  </a:lnTo>
                  <a:lnTo>
                    <a:pt x="1575" y="113"/>
                  </a:lnTo>
                  <a:lnTo>
                    <a:pt x="1575" y="105"/>
                  </a:lnTo>
                  <a:lnTo>
                    <a:pt x="1575" y="97"/>
                  </a:lnTo>
                  <a:lnTo>
                    <a:pt x="1575" y="88"/>
                  </a:lnTo>
                  <a:lnTo>
                    <a:pt x="1575" y="78"/>
                  </a:lnTo>
                  <a:lnTo>
                    <a:pt x="1575" y="69"/>
                  </a:lnTo>
                  <a:lnTo>
                    <a:pt x="1575" y="60"/>
                  </a:lnTo>
                  <a:lnTo>
                    <a:pt x="1575" y="52"/>
                  </a:lnTo>
                  <a:lnTo>
                    <a:pt x="1575" y="44"/>
                  </a:lnTo>
                  <a:lnTo>
                    <a:pt x="1575" y="37"/>
                  </a:lnTo>
                  <a:lnTo>
                    <a:pt x="1575" y="31"/>
                  </a:lnTo>
                  <a:lnTo>
                    <a:pt x="1575" y="25"/>
                  </a:lnTo>
                  <a:lnTo>
                    <a:pt x="1575" y="19"/>
                  </a:lnTo>
                  <a:lnTo>
                    <a:pt x="1575" y="15"/>
                  </a:lnTo>
                  <a:lnTo>
                    <a:pt x="1575" y="11"/>
                  </a:lnTo>
                  <a:lnTo>
                    <a:pt x="1575" y="7"/>
                  </a:lnTo>
                  <a:lnTo>
                    <a:pt x="1575" y="5"/>
                  </a:lnTo>
                  <a:lnTo>
                    <a:pt x="1575" y="3"/>
                  </a:lnTo>
                  <a:lnTo>
                    <a:pt x="1575" y="1"/>
                  </a:lnTo>
                  <a:lnTo>
                    <a:pt x="1575" y="0"/>
                  </a:lnTo>
                  <a:lnTo>
                    <a:pt x="1576" y="1"/>
                  </a:lnTo>
                  <a:lnTo>
                    <a:pt x="1579" y="3"/>
                  </a:lnTo>
                  <a:lnTo>
                    <a:pt x="1584" y="8"/>
                  </a:lnTo>
                  <a:lnTo>
                    <a:pt x="1590" y="15"/>
                  </a:lnTo>
                  <a:lnTo>
                    <a:pt x="1598" y="23"/>
                  </a:lnTo>
                  <a:lnTo>
                    <a:pt x="1608" y="33"/>
                  </a:lnTo>
                  <a:lnTo>
                    <a:pt x="1620" y="45"/>
                  </a:lnTo>
                  <a:lnTo>
                    <a:pt x="1634" y="59"/>
                  </a:lnTo>
                  <a:lnTo>
                    <a:pt x="1650" y="75"/>
                  </a:lnTo>
                  <a:lnTo>
                    <a:pt x="1668" y="92"/>
                  </a:lnTo>
                  <a:lnTo>
                    <a:pt x="1687" y="111"/>
                  </a:lnTo>
                  <a:lnTo>
                    <a:pt x="1708" y="133"/>
                  </a:lnTo>
                  <a:lnTo>
                    <a:pt x="1731" y="156"/>
                  </a:lnTo>
                  <a:lnTo>
                    <a:pt x="1756" y="181"/>
                  </a:lnTo>
                  <a:lnTo>
                    <a:pt x="1783" y="207"/>
                  </a:lnTo>
                  <a:lnTo>
                    <a:pt x="1812" y="236"/>
                  </a:lnTo>
                  <a:lnTo>
                    <a:pt x="1839" y="266"/>
                  </a:lnTo>
                  <a:lnTo>
                    <a:pt x="1863" y="295"/>
                  </a:lnTo>
                  <a:lnTo>
                    <a:pt x="1883" y="325"/>
                  </a:lnTo>
                  <a:lnTo>
                    <a:pt x="1900" y="354"/>
                  </a:lnTo>
                  <a:lnTo>
                    <a:pt x="1913" y="384"/>
                  </a:lnTo>
                  <a:lnTo>
                    <a:pt x="1922" y="413"/>
                  </a:lnTo>
                  <a:lnTo>
                    <a:pt x="1928" y="443"/>
                  </a:lnTo>
                  <a:lnTo>
                    <a:pt x="1930" y="472"/>
                  </a:lnTo>
                  <a:lnTo>
                    <a:pt x="1928" y="502"/>
                  </a:lnTo>
                  <a:lnTo>
                    <a:pt x="1922" y="531"/>
                  </a:lnTo>
                  <a:lnTo>
                    <a:pt x="1913" y="561"/>
                  </a:lnTo>
                  <a:lnTo>
                    <a:pt x="1900" y="590"/>
                  </a:lnTo>
                  <a:lnTo>
                    <a:pt x="1883" y="620"/>
                  </a:lnTo>
                  <a:lnTo>
                    <a:pt x="1863" y="649"/>
                  </a:lnTo>
                  <a:lnTo>
                    <a:pt x="1839" y="679"/>
                  </a:lnTo>
                  <a:lnTo>
                    <a:pt x="1812" y="708"/>
                  </a:lnTo>
                  <a:lnTo>
                    <a:pt x="1783" y="737"/>
                  </a:lnTo>
                  <a:lnTo>
                    <a:pt x="1756" y="764"/>
                  </a:lnTo>
                  <a:lnTo>
                    <a:pt x="1731" y="789"/>
                  </a:lnTo>
                  <a:lnTo>
                    <a:pt x="1708" y="812"/>
                  </a:lnTo>
                  <a:lnTo>
                    <a:pt x="1687" y="833"/>
                  </a:lnTo>
                  <a:lnTo>
                    <a:pt x="1668" y="852"/>
                  </a:lnTo>
                  <a:lnTo>
                    <a:pt x="1650" y="870"/>
                  </a:lnTo>
                  <a:lnTo>
                    <a:pt x="1634" y="886"/>
                  </a:lnTo>
                  <a:lnTo>
                    <a:pt x="1620" y="900"/>
                  </a:lnTo>
                  <a:lnTo>
                    <a:pt x="1608" y="912"/>
                  </a:lnTo>
                  <a:lnTo>
                    <a:pt x="1598" y="922"/>
                  </a:lnTo>
                  <a:lnTo>
                    <a:pt x="1590" y="930"/>
                  </a:lnTo>
                  <a:lnTo>
                    <a:pt x="1584" y="936"/>
                  </a:lnTo>
                  <a:lnTo>
                    <a:pt x="1579" y="941"/>
                  </a:lnTo>
                  <a:lnTo>
                    <a:pt x="1576" y="944"/>
                  </a:lnTo>
                  <a:lnTo>
                    <a:pt x="1575" y="945"/>
                  </a:lnTo>
                  <a:lnTo>
                    <a:pt x="1575" y="944"/>
                  </a:lnTo>
                  <a:lnTo>
                    <a:pt x="1575" y="942"/>
                  </a:lnTo>
                  <a:lnTo>
                    <a:pt x="1575" y="940"/>
                  </a:lnTo>
                  <a:lnTo>
                    <a:pt x="1575" y="937"/>
                  </a:lnTo>
                  <a:lnTo>
                    <a:pt x="1575" y="934"/>
                  </a:lnTo>
                  <a:lnTo>
                    <a:pt x="1575" y="930"/>
                  </a:lnTo>
                  <a:lnTo>
                    <a:pt x="1575" y="925"/>
                  </a:lnTo>
                  <a:lnTo>
                    <a:pt x="1575" y="920"/>
                  </a:lnTo>
                  <a:lnTo>
                    <a:pt x="1575" y="914"/>
                  </a:lnTo>
                  <a:lnTo>
                    <a:pt x="1575" y="908"/>
                  </a:lnTo>
                  <a:lnTo>
                    <a:pt x="1575" y="900"/>
                  </a:lnTo>
                  <a:lnTo>
                    <a:pt x="1575" y="893"/>
                  </a:lnTo>
                  <a:lnTo>
                    <a:pt x="1575" y="884"/>
                  </a:lnTo>
                  <a:lnTo>
                    <a:pt x="1575" y="876"/>
                  </a:lnTo>
                  <a:lnTo>
                    <a:pt x="1575" y="866"/>
                  </a:lnTo>
                  <a:lnTo>
                    <a:pt x="1575" y="856"/>
                  </a:lnTo>
                  <a:lnTo>
                    <a:pt x="1575" y="848"/>
                  </a:lnTo>
                  <a:lnTo>
                    <a:pt x="1575" y="839"/>
                  </a:lnTo>
                  <a:lnTo>
                    <a:pt x="1575" y="832"/>
                  </a:lnTo>
                  <a:lnTo>
                    <a:pt x="1575" y="824"/>
                  </a:lnTo>
                  <a:lnTo>
                    <a:pt x="1575" y="818"/>
                  </a:lnTo>
                  <a:lnTo>
                    <a:pt x="1575" y="812"/>
                  </a:lnTo>
                  <a:lnTo>
                    <a:pt x="1575" y="807"/>
                  </a:lnTo>
                  <a:lnTo>
                    <a:pt x="1575" y="802"/>
                  </a:lnTo>
                  <a:lnTo>
                    <a:pt x="1575" y="798"/>
                  </a:lnTo>
                  <a:lnTo>
                    <a:pt x="1575" y="795"/>
                  </a:lnTo>
                  <a:lnTo>
                    <a:pt x="1575" y="792"/>
                  </a:lnTo>
                  <a:lnTo>
                    <a:pt x="1575" y="790"/>
                  </a:lnTo>
                  <a:lnTo>
                    <a:pt x="1575" y="788"/>
                  </a:lnTo>
                  <a:lnTo>
                    <a:pt x="1575" y="787"/>
                  </a:lnTo>
                  <a:lnTo>
                    <a:pt x="1574" y="787"/>
                  </a:lnTo>
                  <a:lnTo>
                    <a:pt x="1572" y="787"/>
                  </a:lnTo>
                  <a:lnTo>
                    <a:pt x="1570" y="787"/>
                  </a:lnTo>
                  <a:lnTo>
                    <a:pt x="1568" y="787"/>
                  </a:lnTo>
                  <a:lnTo>
                    <a:pt x="1564" y="787"/>
                  </a:lnTo>
                  <a:lnTo>
                    <a:pt x="1560" y="787"/>
                  </a:lnTo>
                  <a:lnTo>
                    <a:pt x="1556" y="787"/>
                  </a:lnTo>
                  <a:lnTo>
                    <a:pt x="1550" y="787"/>
                  </a:lnTo>
                  <a:lnTo>
                    <a:pt x="1544" y="787"/>
                  </a:lnTo>
                  <a:lnTo>
                    <a:pt x="1538" y="787"/>
                  </a:lnTo>
                  <a:lnTo>
                    <a:pt x="1531" y="787"/>
                  </a:lnTo>
                  <a:lnTo>
                    <a:pt x="1523" y="787"/>
                  </a:lnTo>
                  <a:lnTo>
                    <a:pt x="1515" y="787"/>
                  </a:lnTo>
                  <a:lnTo>
                    <a:pt x="1506" y="787"/>
                  </a:lnTo>
                  <a:lnTo>
                    <a:pt x="1497" y="787"/>
                  </a:lnTo>
                  <a:lnTo>
                    <a:pt x="1487" y="787"/>
                  </a:lnTo>
                  <a:lnTo>
                    <a:pt x="1478" y="787"/>
                  </a:lnTo>
                  <a:lnTo>
                    <a:pt x="1470" y="787"/>
                  </a:lnTo>
                  <a:lnTo>
                    <a:pt x="1462" y="787"/>
                  </a:lnTo>
                  <a:lnTo>
                    <a:pt x="1455" y="787"/>
                  </a:lnTo>
                  <a:lnTo>
                    <a:pt x="1449" y="787"/>
                  </a:lnTo>
                  <a:lnTo>
                    <a:pt x="1443" y="787"/>
                  </a:lnTo>
                  <a:lnTo>
                    <a:pt x="1437" y="787"/>
                  </a:lnTo>
                  <a:lnTo>
                    <a:pt x="1433" y="787"/>
                  </a:lnTo>
                  <a:lnTo>
                    <a:pt x="1429" y="787"/>
                  </a:lnTo>
                  <a:lnTo>
                    <a:pt x="1425" y="787"/>
                  </a:lnTo>
                  <a:lnTo>
                    <a:pt x="1423" y="787"/>
                  </a:lnTo>
                  <a:lnTo>
                    <a:pt x="1421" y="787"/>
                  </a:lnTo>
                  <a:lnTo>
                    <a:pt x="1419" y="787"/>
                  </a:lnTo>
                  <a:lnTo>
                    <a:pt x="1418" y="787"/>
                  </a:lnTo>
                  <a:lnTo>
                    <a:pt x="1418" y="788"/>
                  </a:lnTo>
                  <a:lnTo>
                    <a:pt x="1417" y="788"/>
                  </a:lnTo>
                  <a:lnTo>
                    <a:pt x="1416" y="790"/>
                  </a:lnTo>
                  <a:lnTo>
                    <a:pt x="1415" y="792"/>
                  </a:lnTo>
                  <a:lnTo>
                    <a:pt x="1414" y="795"/>
                  </a:lnTo>
                  <a:lnTo>
                    <a:pt x="1412" y="798"/>
                  </a:lnTo>
                  <a:lnTo>
                    <a:pt x="1410" y="802"/>
                  </a:lnTo>
                  <a:lnTo>
                    <a:pt x="1408" y="807"/>
                  </a:lnTo>
                  <a:lnTo>
                    <a:pt x="1405" y="812"/>
                  </a:lnTo>
                  <a:lnTo>
                    <a:pt x="1402" y="818"/>
                  </a:lnTo>
                  <a:lnTo>
                    <a:pt x="1399" y="824"/>
                  </a:lnTo>
                  <a:lnTo>
                    <a:pt x="1396" y="832"/>
                  </a:lnTo>
                  <a:lnTo>
                    <a:pt x="1392" y="839"/>
                  </a:lnTo>
                  <a:lnTo>
                    <a:pt x="1388" y="848"/>
                  </a:lnTo>
                  <a:lnTo>
                    <a:pt x="1383" y="856"/>
                  </a:lnTo>
                  <a:lnTo>
                    <a:pt x="1378" y="866"/>
                  </a:lnTo>
                  <a:lnTo>
                    <a:pt x="1374" y="876"/>
                  </a:lnTo>
                  <a:lnTo>
                    <a:pt x="1369" y="884"/>
                  </a:lnTo>
                  <a:lnTo>
                    <a:pt x="1365" y="893"/>
                  </a:lnTo>
                  <a:lnTo>
                    <a:pt x="1361" y="900"/>
                  </a:lnTo>
                  <a:lnTo>
                    <a:pt x="1358" y="908"/>
                  </a:lnTo>
                  <a:lnTo>
                    <a:pt x="1354" y="914"/>
                  </a:lnTo>
                  <a:lnTo>
                    <a:pt x="1351" y="920"/>
                  </a:lnTo>
                  <a:lnTo>
                    <a:pt x="1349" y="925"/>
                  </a:lnTo>
                  <a:lnTo>
                    <a:pt x="1347" y="930"/>
                  </a:lnTo>
                  <a:lnTo>
                    <a:pt x="1345" y="934"/>
                  </a:lnTo>
                  <a:lnTo>
                    <a:pt x="1343" y="937"/>
                  </a:lnTo>
                  <a:lnTo>
                    <a:pt x="1341" y="940"/>
                  </a:lnTo>
                  <a:lnTo>
                    <a:pt x="1340" y="942"/>
                  </a:lnTo>
                  <a:lnTo>
                    <a:pt x="1340" y="944"/>
                  </a:lnTo>
                  <a:lnTo>
                    <a:pt x="1339" y="944"/>
                  </a:lnTo>
                  <a:lnTo>
                    <a:pt x="1339" y="945"/>
                  </a:lnTo>
                  <a:lnTo>
                    <a:pt x="1339" y="944"/>
                  </a:lnTo>
                  <a:lnTo>
                    <a:pt x="1338" y="943"/>
                  </a:lnTo>
                  <a:lnTo>
                    <a:pt x="1336" y="941"/>
                  </a:lnTo>
                  <a:lnTo>
                    <a:pt x="1334" y="937"/>
                  </a:lnTo>
                  <a:lnTo>
                    <a:pt x="1331" y="933"/>
                  </a:lnTo>
                  <a:lnTo>
                    <a:pt x="1328" y="928"/>
                  </a:lnTo>
                  <a:lnTo>
                    <a:pt x="1324" y="922"/>
                  </a:lnTo>
                  <a:lnTo>
                    <a:pt x="1319" y="915"/>
                  </a:lnTo>
                  <a:lnTo>
                    <a:pt x="1314" y="907"/>
                  </a:lnTo>
                  <a:lnTo>
                    <a:pt x="1308" y="899"/>
                  </a:lnTo>
                  <a:lnTo>
                    <a:pt x="1302" y="889"/>
                  </a:lnTo>
                  <a:lnTo>
                    <a:pt x="1295" y="878"/>
                  </a:lnTo>
                  <a:lnTo>
                    <a:pt x="1287" y="867"/>
                  </a:lnTo>
                  <a:lnTo>
                    <a:pt x="1279" y="854"/>
                  </a:lnTo>
                  <a:lnTo>
                    <a:pt x="1270" y="841"/>
                  </a:lnTo>
                  <a:lnTo>
                    <a:pt x="1260" y="827"/>
                  </a:lnTo>
                  <a:lnTo>
                    <a:pt x="1251" y="812"/>
                  </a:lnTo>
                  <a:lnTo>
                    <a:pt x="1242" y="799"/>
                  </a:lnTo>
                  <a:lnTo>
                    <a:pt x="1233" y="786"/>
                  </a:lnTo>
                  <a:lnTo>
                    <a:pt x="1226" y="775"/>
                  </a:lnTo>
                  <a:lnTo>
                    <a:pt x="1219" y="764"/>
                  </a:lnTo>
                  <a:lnTo>
                    <a:pt x="1212" y="755"/>
                  </a:lnTo>
                  <a:lnTo>
                    <a:pt x="1206" y="746"/>
                  </a:lnTo>
                  <a:lnTo>
                    <a:pt x="1201" y="738"/>
                  </a:lnTo>
                  <a:lnTo>
                    <a:pt x="1197" y="731"/>
                  </a:lnTo>
                  <a:lnTo>
                    <a:pt x="1193" y="725"/>
                  </a:lnTo>
                  <a:lnTo>
                    <a:pt x="1189" y="720"/>
                  </a:lnTo>
                  <a:lnTo>
                    <a:pt x="1186" y="716"/>
                  </a:lnTo>
                  <a:lnTo>
                    <a:pt x="1184" y="713"/>
                  </a:lnTo>
                  <a:lnTo>
                    <a:pt x="1183" y="710"/>
                  </a:lnTo>
                  <a:lnTo>
                    <a:pt x="1182" y="709"/>
                  </a:lnTo>
                  <a:lnTo>
                    <a:pt x="1182" y="708"/>
                  </a:lnTo>
                  <a:lnTo>
                    <a:pt x="1181" y="709"/>
                  </a:lnTo>
                  <a:lnTo>
                    <a:pt x="1181" y="710"/>
                  </a:lnTo>
                  <a:lnTo>
                    <a:pt x="1180" y="713"/>
                  </a:lnTo>
                  <a:lnTo>
                    <a:pt x="1179" y="716"/>
                  </a:lnTo>
                  <a:lnTo>
                    <a:pt x="1178" y="720"/>
                  </a:lnTo>
                  <a:lnTo>
                    <a:pt x="1176" y="725"/>
                  </a:lnTo>
                  <a:lnTo>
                    <a:pt x="1174" y="731"/>
                  </a:lnTo>
                  <a:lnTo>
                    <a:pt x="1172" y="738"/>
                  </a:lnTo>
                  <a:lnTo>
                    <a:pt x="1169" y="746"/>
                  </a:lnTo>
                  <a:lnTo>
                    <a:pt x="1166" y="755"/>
                  </a:lnTo>
                  <a:lnTo>
                    <a:pt x="1163" y="764"/>
                  </a:lnTo>
                  <a:lnTo>
                    <a:pt x="1159" y="775"/>
                  </a:lnTo>
                  <a:lnTo>
                    <a:pt x="1156" y="786"/>
                  </a:lnTo>
                  <a:lnTo>
                    <a:pt x="1151" y="799"/>
                  </a:lnTo>
                  <a:lnTo>
                    <a:pt x="1147" y="812"/>
                  </a:lnTo>
                  <a:lnTo>
                    <a:pt x="1142" y="827"/>
                  </a:lnTo>
                  <a:lnTo>
                    <a:pt x="1137" y="841"/>
                  </a:lnTo>
                  <a:lnTo>
                    <a:pt x="1133" y="854"/>
                  </a:lnTo>
                  <a:lnTo>
                    <a:pt x="1129" y="867"/>
                  </a:lnTo>
                  <a:lnTo>
                    <a:pt x="1125" y="878"/>
                  </a:lnTo>
                  <a:lnTo>
                    <a:pt x="1121" y="889"/>
                  </a:lnTo>
                  <a:lnTo>
                    <a:pt x="1118" y="899"/>
                  </a:lnTo>
                  <a:lnTo>
                    <a:pt x="1115" y="907"/>
                  </a:lnTo>
                  <a:lnTo>
                    <a:pt x="1113" y="915"/>
                  </a:lnTo>
                  <a:lnTo>
                    <a:pt x="1110" y="922"/>
                  </a:lnTo>
                  <a:lnTo>
                    <a:pt x="1108" y="928"/>
                  </a:lnTo>
                  <a:lnTo>
                    <a:pt x="1107" y="933"/>
                  </a:lnTo>
                  <a:lnTo>
                    <a:pt x="1105" y="937"/>
                  </a:lnTo>
                  <a:lnTo>
                    <a:pt x="1104" y="941"/>
                  </a:lnTo>
                  <a:lnTo>
                    <a:pt x="1103" y="943"/>
                  </a:lnTo>
                  <a:lnTo>
                    <a:pt x="1103" y="944"/>
                  </a:lnTo>
                  <a:lnTo>
                    <a:pt x="1103" y="945"/>
                  </a:lnTo>
                  <a:lnTo>
                    <a:pt x="1102" y="944"/>
                  </a:lnTo>
                  <a:lnTo>
                    <a:pt x="1102" y="942"/>
                  </a:lnTo>
                  <a:lnTo>
                    <a:pt x="1100" y="939"/>
                  </a:lnTo>
                  <a:lnTo>
                    <a:pt x="1098" y="935"/>
                  </a:lnTo>
                  <a:lnTo>
                    <a:pt x="1095" y="929"/>
                  </a:lnTo>
                  <a:lnTo>
                    <a:pt x="1092" y="923"/>
                  </a:lnTo>
                  <a:lnTo>
                    <a:pt x="1088" y="915"/>
                  </a:lnTo>
                  <a:lnTo>
                    <a:pt x="1083" y="905"/>
                  </a:lnTo>
                  <a:lnTo>
                    <a:pt x="1078" y="895"/>
                  </a:lnTo>
                  <a:lnTo>
                    <a:pt x="1072" y="883"/>
                  </a:lnTo>
                  <a:lnTo>
                    <a:pt x="1066" y="870"/>
                  </a:lnTo>
                  <a:lnTo>
                    <a:pt x="1058" y="856"/>
                  </a:lnTo>
                  <a:lnTo>
                    <a:pt x="1051" y="841"/>
                  </a:lnTo>
                  <a:lnTo>
                    <a:pt x="1042" y="824"/>
                  </a:lnTo>
                  <a:lnTo>
                    <a:pt x="1034" y="806"/>
                  </a:lnTo>
                  <a:lnTo>
                    <a:pt x="1024" y="787"/>
                  </a:lnTo>
                  <a:lnTo>
                    <a:pt x="1014" y="768"/>
                  </a:lnTo>
                  <a:lnTo>
                    <a:pt x="1006" y="750"/>
                  </a:lnTo>
                  <a:lnTo>
                    <a:pt x="997" y="734"/>
                  </a:lnTo>
                  <a:lnTo>
                    <a:pt x="990" y="718"/>
                  </a:lnTo>
                  <a:lnTo>
                    <a:pt x="982" y="704"/>
                  </a:lnTo>
                  <a:lnTo>
                    <a:pt x="976" y="691"/>
                  </a:lnTo>
                  <a:lnTo>
                    <a:pt x="970" y="680"/>
                  </a:lnTo>
                  <a:lnTo>
                    <a:pt x="965" y="669"/>
                  </a:lnTo>
                  <a:lnTo>
                    <a:pt x="960" y="660"/>
                  </a:lnTo>
                  <a:lnTo>
                    <a:pt x="956" y="652"/>
                  </a:lnTo>
                  <a:lnTo>
                    <a:pt x="953" y="645"/>
                  </a:lnTo>
                  <a:lnTo>
                    <a:pt x="950" y="640"/>
                  </a:lnTo>
                  <a:lnTo>
                    <a:pt x="948" y="635"/>
                  </a:lnTo>
                  <a:lnTo>
                    <a:pt x="946" y="632"/>
                  </a:lnTo>
                  <a:lnTo>
                    <a:pt x="946" y="630"/>
                  </a:lnTo>
                  <a:lnTo>
                    <a:pt x="945" y="630"/>
                  </a:lnTo>
                  <a:lnTo>
                    <a:pt x="944" y="631"/>
                  </a:lnTo>
                  <a:lnTo>
                    <a:pt x="942" y="633"/>
                  </a:lnTo>
                  <a:lnTo>
                    <a:pt x="940" y="635"/>
                  </a:lnTo>
                  <a:lnTo>
                    <a:pt x="938" y="637"/>
                  </a:lnTo>
                  <a:lnTo>
                    <a:pt x="934" y="641"/>
                  </a:lnTo>
                  <a:lnTo>
                    <a:pt x="930" y="645"/>
                  </a:lnTo>
                  <a:lnTo>
                    <a:pt x="926" y="649"/>
                  </a:lnTo>
                  <a:lnTo>
                    <a:pt x="920" y="655"/>
                  </a:lnTo>
                  <a:lnTo>
                    <a:pt x="914" y="661"/>
                  </a:lnTo>
                  <a:lnTo>
                    <a:pt x="908" y="667"/>
                  </a:lnTo>
                  <a:lnTo>
                    <a:pt x="901" y="674"/>
                  </a:lnTo>
                  <a:lnTo>
                    <a:pt x="893" y="682"/>
                  </a:lnTo>
                  <a:lnTo>
                    <a:pt x="885" y="690"/>
                  </a:lnTo>
                  <a:lnTo>
                    <a:pt x="876" y="699"/>
                  </a:lnTo>
                  <a:lnTo>
                    <a:pt x="867" y="708"/>
                  </a:lnTo>
                  <a:lnTo>
                    <a:pt x="857" y="718"/>
                  </a:lnTo>
                  <a:lnTo>
                    <a:pt x="848" y="727"/>
                  </a:lnTo>
                  <a:lnTo>
                    <a:pt x="840" y="735"/>
                  </a:lnTo>
                  <a:lnTo>
                    <a:pt x="832" y="743"/>
                  </a:lnTo>
                  <a:lnTo>
                    <a:pt x="825" y="750"/>
                  </a:lnTo>
                  <a:lnTo>
                    <a:pt x="819" y="756"/>
                  </a:lnTo>
                  <a:lnTo>
                    <a:pt x="813" y="762"/>
                  </a:lnTo>
                  <a:lnTo>
                    <a:pt x="807" y="768"/>
                  </a:lnTo>
                  <a:lnTo>
                    <a:pt x="803" y="772"/>
                  </a:lnTo>
                  <a:lnTo>
                    <a:pt x="799" y="776"/>
                  </a:lnTo>
                  <a:lnTo>
                    <a:pt x="795" y="780"/>
                  </a:lnTo>
                  <a:lnTo>
                    <a:pt x="793" y="782"/>
                  </a:lnTo>
                  <a:lnTo>
                    <a:pt x="791" y="784"/>
                  </a:lnTo>
                  <a:lnTo>
                    <a:pt x="789" y="786"/>
                  </a:lnTo>
                  <a:lnTo>
                    <a:pt x="788" y="787"/>
                  </a:lnTo>
                  <a:lnTo>
                    <a:pt x="786" y="787"/>
                  </a:lnTo>
                  <a:lnTo>
                    <a:pt x="782" y="787"/>
                  </a:lnTo>
                  <a:lnTo>
                    <a:pt x="774" y="787"/>
                  </a:lnTo>
                  <a:lnTo>
                    <a:pt x="763" y="787"/>
                  </a:lnTo>
                  <a:lnTo>
                    <a:pt x="749" y="787"/>
                  </a:lnTo>
                  <a:lnTo>
                    <a:pt x="732" y="787"/>
                  </a:lnTo>
                  <a:lnTo>
                    <a:pt x="712" y="787"/>
                  </a:lnTo>
                  <a:lnTo>
                    <a:pt x="689" y="787"/>
                  </a:lnTo>
                  <a:lnTo>
                    <a:pt x="663" y="787"/>
                  </a:lnTo>
                  <a:lnTo>
                    <a:pt x="634" y="787"/>
                  </a:lnTo>
                  <a:lnTo>
                    <a:pt x="602" y="787"/>
                  </a:lnTo>
                  <a:lnTo>
                    <a:pt x="566" y="787"/>
                  </a:lnTo>
                  <a:lnTo>
                    <a:pt x="528" y="787"/>
                  </a:lnTo>
                  <a:lnTo>
                    <a:pt x="486" y="787"/>
                  </a:lnTo>
                  <a:lnTo>
                    <a:pt x="442" y="787"/>
                  </a:lnTo>
                  <a:lnTo>
                    <a:pt x="394" y="787"/>
                  </a:lnTo>
                  <a:lnTo>
                    <a:pt x="346" y="787"/>
                  </a:lnTo>
                  <a:lnTo>
                    <a:pt x="302" y="787"/>
                  </a:lnTo>
                  <a:lnTo>
                    <a:pt x="260" y="787"/>
                  </a:lnTo>
                  <a:lnTo>
                    <a:pt x="222" y="787"/>
                  </a:lnTo>
                  <a:lnTo>
                    <a:pt x="186" y="787"/>
                  </a:lnTo>
                  <a:lnTo>
                    <a:pt x="154" y="787"/>
                  </a:lnTo>
                  <a:lnTo>
                    <a:pt x="125" y="787"/>
                  </a:lnTo>
                  <a:lnTo>
                    <a:pt x="99" y="787"/>
                  </a:lnTo>
                  <a:lnTo>
                    <a:pt x="76" y="787"/>
                  </a:lnTo>
                  <a:lnTo>
                    <a:pt x="56" y="787"/>
                  </a:lnTo>
                  <a:lnTo>
                    <a:pt x="39" y="787"/>
                  </a:lnTo>
                  <a:lnTo>
                    <a:pt x="25" y="787"/>
                  </a:lnTo>
                  <a:lnTo>
                    <a:pt x="14" y="787"/>
                  </a:lnTo>
                  <a:lnTo>
                    <a:pt x="6" y="787"/>
                  </a:lnTo>
                  <a:lnTo>
                    <a:pt x="2" y="787"/>
                  </a:lnTo>
                  <a:lnTo>
                    <a:pt x="0" y="787"/>
                  </a:lnTo>
                  <a:lnTo>
                    <a:pt x="1" y="787"/>
                  </a:lnTo>
                  <a:lnTo>
                    <a:pt x="1" y="785"/>
                  </a:lnTo>
                  <a:lnTo>
                    <a:pt x="3" y="782"/>
                  </a:lnTo>
                  <a:lnTo>
                    <a:pt x="5" y="777"/>
                  </a:lnTo>
                  <a:lnTo>
                    <a:pt x="8" y="772"/>
                  </a:lnTo>
                  <a:lnTo>
                    <a:pt x="11" y="765"/>
                  </a:lnTo>
                  <a:lnTo>
                    <a:pt x="15" y="757"/>
                  </a:lnTo>
                  <a:lnTo>
                    <a:pt x="20" y="748"/>
                  </a:lnTo>
                  <a:lnTo>
                    <a:pt x="25" y="737"/>
                  </a:lnTo>
                  <a:lnTo>
                    <a:pt x="31" y="726"/>
                  </a:lnTo>
                  <a:lnTo>
                    <a:pt x="37" y="713"/>
                  </a:lnTo>
                  <a:lnTo>
                    <a:pt x="45" y="699"/>
                  </a:lnTo>
                  <a:lnTo>
                    <a:pt x="52" y="683"/>
                  </a:lnTo>
                  <a:lnTo>
                    <a:pt x="61" y="667"/>
                  </a:lnTo>
                  <a:lnTo>
                    <a:pt x="69" y="649"/>
                  </a:lnTo>
                  <a:lnTo>
                    <a:pt x="79" y="630"/>
                  </a:lnTo>
                  <a:lnTo>
                    <a:pt x="89" y="611"/>
                  </a:lnTo>
                  <a:lnTo>
                    <a:pt x="97" y="593"/>
                  </a:lnTo>
                  <a:lnTo>
                    <a:pt x="106" y="576"/>
                  </a:lnTo>
                  <a:lnTo>
                    <a:pt x="113" y="561"/>
                  </a:lnTo>
                  <a:lnTo>
                    <a:pt x="121" y="547"/>
                  </a:lnTo>
                  <a:lnTo>
                    <a:pt x="127" y="534"/>
                  </a:lnTo>
                  <a:lnTo>
                    <a:pt x="133" y="522"/>
                  </a:lnTo>
                  <a:lnTo>
                    <a:pt x="138" y="512"/>
                  </a:lnTo>
                  <a:lnTo>
                    <a:pt x="143" y="502"/>
                  </a:lnTo>
                  <a:lnTo>
                    <a:pt x="147" y="494"/>
                  </a:lnTo>
                  <a:lnTo>
                    <a:pt x="150" y="488"/>
                  </a:lnTo>
                  <a:lnTo>
                    <a:pt x="153" y="482"/>
                  </a:lnTo>
                  <a:lnTo>
                    <a:pt x="155" y="478"/>
                  </a:lnTo>
                  <a:lnTo>
                    <a:pt x="157" y="475"/>
                  </a:lnTo>
                  <a:lnTo>
                    <a:pt x="157" y="473"/>
                  </a:lnTo>
                  <a:lnTo>
                    <a:pt x="158" y="472"/>
                  </a:lnTo>
                  <a:lnTo>
                    <a:pt x="157" y="472"/>
                  </a:lnTo>
                  <a:lnTo>
                    <a:pt x="157" y="470"/>
                  </a:lnTo>
                  <a:lnTo>
                    <a:pt x="155" y="467"/>
                  </a:lnTo>
                  <a:lnTo>
                    <a:pt x="153" y="462"/>
                  </a:lnTo>
                  <a:lnTo>
                    <a:pt x="150" y="457"/>
                  </a:lnTo>
                  <a:lnTo>
                    <a:pt x="147" y="450"/>
                  </a:lnTo>
                  <a:lnTo>
                    <a:pt x="143" y="442"/>
                  </a:lnTo>
                  <a:lnTo>
                    <a:pt x="138" y="433"/>
                  </a:lnTo>
                  <a:lnTo>
                    <a:pt x="133" y="422"/>
                  </a:lnTo>
                  <a:lnTo>
                    <a:pt x="127" y="411"/>
                  </a:lnTo>
                  <a:lnTo>
                    <a:pt x="121" y="398"/>
                  </a:lnTo>
                  <a:lnTo>
                    <a:pt x="113" y="384"/>
                  </a:lnTo>
                  <a:lnTo>
                    <a:pt x="106" y="368"/>
                  </a:lnTo>
                  <a:lnTo>
                    <a:pt x="97" y="352"/>
                  </a:lnTo>
                  <a:lnTo>
                    <a:pt x="89" y="334"/>
                  </a:lnTo>
                  <a:lnTo>
                    <a:pt x="79" y="315"/>
                  </a:lnTo>
                  <a:close/>
                </a:path>
              </a:pathLst>
            </a:custGeom>
            <a:solidFill>
              <a:srgbClr val="DCDCDC"/>
            </a:solidFill>
            <a:ln w="12700"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b="1" dirty="0">
                <a:solidFill>
                  <a:srgbClr val="000000"/>
                </a:solidFill>
              </a:endParaRPr>
            </a:p>
          </p:txBody>
        </p:sp>
      </p:grpSp>
      <p:sp>
        <p:nvSpPr>
          <p:cNvPr id="46" name="TextBox 45"/>
          <p:cNvSpPr txBox="1"/>
          <p:nvPr/>
        </p:nvSpPr>
        <p:spPr>
          <a:xfrm>
            <a:off x="570113" y="1701796"/>
            <a:ext cx="2480547" cy="666977"/>
          </a:xfrm>
          <a:prstGeom prst="rect">
            <a:avLst/>
          </a:prstGeom>
          <a:noFill/>
        </p:spPr>
        <p:txBody>
          <a:bodyPr wrap="square" rtlCol="0" anchor="ctr">
            <a:spAutoFit/>
          </a:bodyPr>
          <a:lstStyle/>
          <a:p>
            <a:pPr algn="ctr" defTabSz="573588">
              <a:spcAft>
                <a:spcPts val="533"/>
              </a:spcAft>
              <a:buSzPct val="100000"/>
            </a:pPr>
            <a:r>
              <a:rPr lang="en-US" b="1" dirty="0"/>
              <a:t>Interviews &amp; Analysis</a:t>
            </a:r>
          </a:p>
        </p:txBody>
      </p:sp>
      <p:grpSp>
        <p:nvGrpSpPr>
          <p:cNvPr id="47" name="Group 46"/>
          <p:cNvGrpSpPr/>
          <p:nvPr/>
        </p:nvGrpSpPr>
        <p:grpSpPr>
          <a:xfrm>
            <a:off x="907559" y="2598254"/>
            <a:ext cx="1200656" cy="708308"/>
            <a:chOff x="668912" y="1948690"/>
            <a:chExt cx="912249" cy="604694"/>
          </a:xfrm>
        </p:grpSpPr>
        <p:sp>
          <p:nvSpPr>
            <p:cNvPr id="48" name="Oval 47"/>
            <p:cNvSpPr/>
            <p:nvPr/>
          </p:nvSpPr>
          <p:spPr>
            <a:xfrm>
              <a:off x="668912" y="2171416"/>
              <a:ext cx="912249" cy="381968"/>
            </a:xfrm>
            <a:prstGeom prst="ellipse">
              <a:avLst/>
            </a:prstGeom>
            <a:solidFill>
              <a:srgbClr val="01A982"/>
            </a:solidFill>
            <a:ln>
              <a:solidFill>
                <a:srgbClr val="01A98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49" name="Group 48"/>
            <p:cNvGrpSpPr/>
            <p:nvPr/>
          </p:nvGrpSpPr>
          <p:grpSpPr>
            <a:xfrm>
              <a:off x="727079" y="1948690"/>
              <a:ext cx="788706" cy="467054"/>
              <a:chOff x="720725" y="1952625"/>
              <a:chExt cx="2576513" cy="995363"/>
            </a:xfrm>
            <a:solidFill>
              <a:schemeClr val="tx2"/>
            </a:solidFill>
            <a:effectLst>
              <a:outerShdw blurRad="50800" dist="38100" dir="5400000" algn="t" rotWithShape="0">
                <a:prstClr val="black">
                  <a:alpha val="40000"/>
                </a:prstClr>
              </a:outerShdw>
            </a:effectLst>
          </p:grpSpPr>
          <p:sp>
            <p:nvSpPr>
              <p:cNvPr id="50" name="Oval 153"/>
              <p:cNvSpPr>
                <a:spLocks noChangeArrowheads="1"/>
              </p:cNvSpPr>
              <p:nvPr/>
            </p:nvSpPr>
            <p:spPr bwMode="auto">
              <a:xfrm>
                <a:off x="750888" y="2119313"/>
                <a:ext cx="149225" cy="161925"/>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1" name="AutoShape 154"/>
              <p:cNvSpPr>
                <a:spLocks noChangeArrowheads="1"/>
              </p:cNvSpPr>
              <p:nvPr/>
            </p:nvSpPr>
            <p:spPr bwMode="auto">
              <a:xfrm>
                <a:off x="720725" y="2308225"/>
                <a:ext cx="238125" cy="423863"/>
              </a:xfrm>
              <a:prstGeom prst="roundRect">
                <a:avLst>
                  <a:gd name="adj" fmla="val 44444"/>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2" name="AutoShape 155"/>
              <p:cNvSpPr>
                <a:spLocks noChangeArrowheads="1"/>
              </p:cNvSpPr>
              <p:nvPr/>
            </p:nvSpPr>
            <p:spPr bwMode="auto">
              <a:xfrm>
                <a:off x="930275" y="2593975"/>
                <a:ext cx="119063" cy="354013"/>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3" name="AutoShape 156"/>
              <p:cNvSpPr>
                <a:spLocks noChangeArrowheads="1"/>
              </p:cNvSpPr>
              <p:nvPr/>
            </p:nvSpPr>
            <p:spPr bwMode="auto">
              <a:xfrm>
                <a:off x="720725" y="2593975"/>
                <a:ext cx="328613" cy="138113"/>
              </a:xfrm>
              <a:prstGeom prst="roundRect">
                <a:avLst>
                  <a:gd name="adj" fmla="val 42856"/>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4" name="AutoShape 157"/>
              <p:cNvSpPr>
                <a:spLocks noChangeArrowheads="1"/>
              </p:cNvSpPr>
              <p:nvPr/>
            </p:nvSpPr>
            <p:spPr bwMode="auto">
              <a:xfrm>
                <a:off x="1049338" y="2190750"/>
                <a:ext cx="328612" cy="425450"/>
              </a:xfrm>
              <a:prstGeom prst="roundRect">
                <a:avLst>
                  <a:gd name="adj" fmla="val 45833"/>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5" name="AutoShape 158"/>
              <p:cNvSpPr>
                <a:spLocks noChangeArrowheads="1"/>
              </p:cNvSpPr>
              <p:nvPr/>
            </p:nvSpPr>
            <p:spPr bwMode="auto">
              <a:xfrm>
                <a:off x="1109663" y="2474913"/>
                <a:ext cx="268287" cy="115887"/>
              </a:xfrm>
              <a:prstGeom prst="roundRect">
                <a:avLst>
                  <a:gd name="adj" fmla="val 41667"/>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6" name="AutoShape 159"/>
              <p:cNvSpPr>
                <a:spLocks noChangeArrowheads="1"/>
              </p:cNvSpPr>
              <p:nvPr/>
            </p:nvSpPr>
            <p:spPr bwMode="auto">
              <a:xfrm>
                <a:off x="1258888" y="2498725"/>
                <a:ext cx="119062" cy="352425"/>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7" name="AutoShape 160"/>
              <p:cNvSpPr>
                <a:spLocks noChangeArrowheads="1"/>
              </p:cNvSpPr>
              <p:nvPr/>
            </p:nvSpPr>
            <p:spPr bwMode="auto">
              <a:xfrm>
                <a:off x="1109663" y="2498725"/>
                <a:ext cx="119062" cy="352425"/>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8" name="Oval 161"/>
              <p:cNvSpPr>
                <a:spLocks noChangeArrowheads="1"/>
              </p:cNvSpPr>
              <p:nvPr/>
            </p:nvSpPr>
            <p:spPr bwMode="auto">
              <a:xfrm>
                <a:off x="1109663" y="2024063"/>
                <a:ext cx="146050" cy="139700"/>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59" name="AutoShape 162"/>
              <p:cNvSpPr>
                <a:spLocks noChangeArrowheads="1"/>
              </p:cNvSpPr>
              <p:nvPr/>
            </p:nvSpPr>
            <p:spPr bwMode="auto">
              <a:xfrm>
                <a:off x="1436688" y="2143125"/>
                <a:ext cx="328612" cy="423863"/>
              </a:xfrm>
              <a:prstGeom prst="roundRect">
                <a:avLst>
                  <a:gd name="adj" fmla="val 45833"/>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0" name="AutoShape 163"/>
              <p:cNvSpPr>
                <a:spLocks noChangeArrowheads="1"/>
              </p:cNvSpPr>
              <p:nvPr/>
            </p:nvSpPr>
            <p:spPr bwMode="auto">
              <a:xfrm>
                <a:off x="1466850" y="2427288"/>
                <a:ext cx="266700" cy="139700"/>
              </a:xfrm>
              <a:prstGeom prst="roundRect">
                <a:avLst>
                  <a:gd name="adj" fmla="val 42856"/>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1" name="AutoShape 164"/>
              <p:cNvSpPr>
                <a:spLocks noChangeArrowheads="1"/>
              </p:cNvSpPr>
              <p:nvPr/>
            </p:nvSpPr>
            <p:spPr bwMode="auto">
              <a:xfrm>
                <a:off x="1646238" y="2474913"/>
                <a:ext cx="119062" cy="3286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2" name="AutoShape 165"/>
              <p:cNvSpPr>
                <a:spLocks noChangeArrowheads="1"/>
              </p:cNvSpPr>
              <p:nvPr/>
            </p:nvSpPr>
            <p:spPr bwMode="auto">
              <a:xfrm>
                <a:off x="1527175" y="2474913"/>
                <a:ext cx="119063" cy="3286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3" name="Oval 166"/>
              <p:cNvSpPr>
                <a:spLocks noChangeArrowheads="1"/>
              </p:cNvSpPr>
              <p:nvPr/>
            </p:nvSpPr>
            <p:spPr bwMode="auto">
              <a:xfrm>
                <a:off x="1497013" y="1976438"/>
                <a:ext cx="176212" cy="161925"/>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4" name="AutoShape 167"/>
              <p:cNvSpPr>
                <a:spLocks noChangeArrowheads="1"/>
              </p:cNvSpPr>
              <p:nvPr/>
            </p:nvSpPr>
            <p:spPr bwMode="auto">
              <a:xfrm>
                <a:off x="1855788" y="2119313"/>
                <a:ext cx="328612" cy="423862"/>
              </a:xfrm>
              <a:prstGeom prst="roundRect">
                <a:avLst>
                  <a:gd name="adj" fmla="val 45833"/>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5" name="AutoShape 168"/>
              <p:cNvSpPr>
                <a:spLocks noChangeArrowheads="1"/>
              </p:cNvSpPr>
              <p:nvPr/>
            </p:nvSpPr>
            <p:spPr bwMode="auto">
              <a:xfrm>
                <a:off x="1885950" y="2403475"/>
                <a:ext cx="268288" cy="139700"/>
              </a:xfrm>
              <a:prstGeom prst="roundRect">
                <a:avLst>
                  <a:gd name="adj" fmla="val 42856"/>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6" name="AutoShape 169"/>
              <p:cNvSpPr>
                <a:spLocks noChangeArrowheads="1"/>
              </p:cNvSpPr>
              <p:nvPr/>
            </p:nvSpPr>
            <p:spPr bwMode="auto">
              <a:xfrm>
                <a:off x="2066925" y="2452688"/>
                <a:ext cx="117475" cy="3286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7" name="AutoShape 170"/>
              <p:cNvSpPr>
                <a:spLocks noChangeArrowheads="1"/>
              </p:cNvSpPr>
              <p:nvPr/>
            </p:nvSpPr>
            <p:spPr bwMode="auto">
              <a:xfrm>
                <a:off x="1914525" y="2452688"/>
                <a:ext cx="120650" cy="3286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8" name="Oval 171"/>
              <p:cNvSpPr>
                <a:spLocks noChangeArrowheads="1"/>
              </p:cNvSpPr>
              <p:nvPr/>
            </p:nvSpPr>
            <p:spPr bwMode="auto">
              <a:xfrm>
                <a:off x="1914525" y="1952625"/>
                <a:ext cx="149225" cy="163513"/>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69" name="AutoShape 172"/>
              <p:cNvSpPr>
                <a:spLocks noChangeArrowheads="1"/>
              </p:cNvSpPr>
              <p:nvPr/>
            </p:nvSpPr>
            <p:spPr bwMode="auto">
              <a:xfrm>
                <a:off x="2243138" y="2143125"/>
                <a:ext cx="328612" cy="423863"/>
              </a:xfrm>
              <a:prstGeom prst="roundRect">
                <a:avLst>
                  <a:gd name="adj" fmla="val 45833"/>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0" name="AutoShape 173"/>
              <p:cNvSpPr>
                <a:spLocks noChangeArrowheads="1"/>
              </p:cNvSpPr>
              <p:nvPr/>
            </p:nvSpPr>
            <p:spPr bwMode="auto">
              <a:xfrm>
                <a:off x="2276475" y="2427288"/>
                <a:ext cx="265113" cy="115887"/>
              </a:xfrm>
              <a:prstGeom prst="roundRect">
                <a:avLst>
                  <a:gd name="adj" fmla="val 41667"/>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1" name="AutoShape 174"/>
              <p:cNvSpPr>
                <a:spLocks noChangeArrowheads="1"/>
              </p:cNvSpPr>
              <p:nvPr/>
            </p:nvSpPr>
            <p:spPr bwMode="auto">
              <a:xfrm>
                <a:off x="2243138" y="2474913"/>
                <a:ext cx="120650" cy="3540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2" name="AutoShape 175"/>
              <p:cNvSpPr>
                <a:spLocks noChangeArrowheads="1"/>
              </p:cNvSpPr>
              <p:nvPr/>
            </p:nvSpPr>
            <p:spPr bwMode="auto">
              <a:xfrm>
                <a:off x="2392363" y="2474913"/>
                <a:ext cx="120650" cy="354012"/>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3" name="Oval 176"/>
              <p:cNvSpPr>
                <a:spLocks noChangeArrowheads="1"/>
              </p:cNvSpPr>
              <p:nvPr/>
            </p:nvSpPr>
            <p:spPr bwMode="auto">
              <a:xfrm>
                <a:off x="2336800" y="1976438"/>
                <a:ext cx="176213" cy="139700"/>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4" name="AutoShape 177"/>
              <p:cNvSpPr>
                <a:spLocks noChangeArrowheads="1"/>
              </p:cNvSpPr>
              <p:nvPr/>
            </p:nvSpPr>
            <p:spPr bwMode="auto">
              <a:xfrm>
                <a:off x="2632075" y="2165350"/>
                <a:ext cx="328613" cy="425450"/>
              </a:xfrm>
              <a:prstGeom prst="roundRect">
                <a:avLst>
                  <a:gd name="adj" fmla="val 45833"/>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5" name="AutoShape 178"/>
              <p:cNvSpPr>
                <a:spLocks noChangeArrowheads="1"/>
              </p:cNvSpPr>
              <p:nvPr/>
            </p:nvSpPr>
            <p:spPr bwMode="auto">
              <a:xfrm>
                <a:off x="2632075" y="2452688"/>
                <a:ext cx="268288" cy="138112"/>
              </a:xfrm>
              <a:prstGeom prst="roundRect">
                <a:avLst>
                  <a:gd name="adj" fmla="val 42856"/>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6" name="AutoShape 179"/>
              <p:cNvSpPr>
                <a:spLocks noChangeArrowheads="1"/>
              </p:cNvSpPr>
              <p:nvPr/>
            </p:nvSpPr>
            <p:spPr bwMode="auto">
              <a:xfrm>
                <a:off x="2632075" y="2498725"/>
                <a:ext cx="119063" cy="330200"/>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7" name="AutoShape 180"/>
              <p:cNvSpPr>
                <a:spLocks noChangeArrowheads="1"/>
              </p:cNvSpPr>
              <p:nvPr/>
            </p:nvSpPr>
            <p:spPr bwMode="auto">
              <a:xfrm>
                <a:off x="2781300" y="2498725"/>
                <a:ext cx="119063" cy="330200"/>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sp>
            <p:nvSpPr>
              <p:cNvPr id="78" name="Oval 181"/>
              <p:cNvSpPr>
                <a:spLocks noChangeArrowheads="1"/>
              </p:cNvSpPr>
              <p:nvPr/>
            </p:nvSpPr>
            <p:spPr bwMode="auto">
              <a:xfrm>
                <a:off x="2754313" y="1976438"/>
                <a:ext cx="146050" cy="161925"/>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dirty="0">
                  <a:solidFill>
                    <a:srgbClr val="000000"/>
                  </a:solidFill>
                </a:endParaRPr>
              </a:p>
            </p:txBody>
          </p:sp>
          <p:grpSp>
            <p:nvGrpSpPr>
              <p:cNvPr id="79" name="Group 182"/>
              <p:cNvGrpSpPr>
                <a:grpSpLocks/>
              </p:cNvGrpSpPr>
              <p:nvPr/>
            </p:nvGrpSpPr>
            <p:grpSpPr bwMode="auto">
              <a:xfrm>
                <a:off x="2968625" y="2095500"/>
                <a:ext cx="328613" cy="827088"/>
                <a:chOff x="1757" y="2006"/>
                <a:chExt cx="149" cy="431"/>
              </a:xfrm>
              <a:grpFill/>
            </p:grpSpPr>
            <p:sp>
              <p:nvSpPr>
                <p:cNvPr id="80" name="Oval 183"/>
                <p:cNvSpPr>
                  <a:spLocks noChangeArrowheads="1"/>
                </p:cNvSpPr>
                <p:nvPr/>
              </p:nvSpPr>
              <p:spPr bwMode="auto">
                <a:xfrm>
                  <a:off x="1811" y="2006"/>
                  <a:ext cx="81" cy="85"/>
                </a:xfrm>
                <a:prstGeom prst="ellipse">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b="1" dirty="0">
                    <a:solidFill>
                      <a:srgbClr val="000000"/>
                    </a:solidFill>
                  </a:endParaRPr>
                </a:p>
              </p:txBody>
            </p:sp>
            <p:sp>
              <p:nvSpPr>
                <p:cNvPr id="81" name="AutoShape 184"/>
                <p:cNvSpPr>
                  <a:spLocks noChangeArrowheads="1"/>
                </p:cNvSpPr>
                <p:nvPr/>
              </p:nvSpPr>
              <p:spPr bwMode="auto">
                <a:xfrm>
                  <a:off x="1798" y="2117"/>
                  <a:ext cx="108" cy="221"/>
                </a:xfrm>
                <a:prstGeom prst="roundRect">
                  <a:avLst>
                    <a:gd name="adj" fmla="val 44444"/>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b="1" dirty="0">
                    <a:solidFill>
                      <a:srgbClr val="000000"/>
                    </a:solidFill>
                  </a:endParaRPr>
                </a:p>
              </p:txBody>
            </p:sp>
            <p:sp>
              <p:nvSpPr>
                <p:cNvPr id="82" name="AutoShape 185"/>
                <p:cNvSpPr>
                  <a:spLocks noChangeArrowheads="1"/>
                </p:cNvSpPr>
                <p:nvPr/>
              </p:nvSpPr>
              <p:spPr bwMode="auto">
                <a:xfrm>
                  <a:off x="1757" y="2266"/>
                  <a:ext cx="54" cy="171"/>
                </a:xfrm>
                <a:prstGeom prst="roundRect">
                  <a:avLst>
                    <a:gd name="adj" fmla="val 40000"/>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b="1" dirty="0">
                    <a:solidFill>
                      <a:srgbClr val="000000"/>
                    </a:solidFill>
                  </a:endParaRPr>
                </a:p>
              </p:txBody>
            </p:sp>
            <p:sp>
              <p:nvSpPr>
                <p:cNvPr id="83" name="AutoShape 186"/>
                <p:cNvSpPr>
                  <a:spLocks noChangeArrowheads="1"/>
                </p:cNvSpPr>
                <p:nvPr/>
              </p:nvSpPr>
              <p:spPr bwMode="auto">
                <a:xfrm>
                  <a:off x="1757" y="2253"/>
                  <a:ext cx="149" cy="73"/>
                </a:xfrm>
                <a:prstGeom prst="roundRect">
                  <a:avLst>
                    <a:gd name="adj" fmla="val 42856"/>
                  </a:avLst>
                </a:prstGeom>
                <a:grpFill/>
                <a:ln w="12700">
                  <a:solidFill>
                    <a:srgbClr val="01A982"/>
                  </a:solidFill>
                  <a:round/>
                  <a:headEnd/>
                  <a:tailEnd/>
                </a:ln>
                <a:effectLst/>
                <a:extLst>
                  <a:ext uri="{AF507438-7753-43E0-B8FC-AC1667EBCBE1}">
                    <a14:hiddenEffects xmlns:a14="http://schemas.microsoft.com/office/drawing/2010/main">
                      <a:effectLst>
                        <a:outerShdw dist="25400" algn="ctr" rotWithShape="0">
                          <a:srgbClr val="808080">
                            <a:alpha val="50000"/>
                          </a:srgbClr>
                        </a:outerShdw>
                      </a:effectLst>
                    </a14:hiddenEffects>
                  </a:ext>
                </a:extLst>
              </p:spPr>
              <p:txBody>
                <a:bodyPr/>
                <a:lstStyle/>
                <a:p>
                  <a:pPr eaLnBrk="0" fontAlgn="base" hangingPunct="0">
                    <a:spcBef>
                      <a:spcPct val="0"/>
                    </a:spcBef>
                    <a:spcAft>
                      <a:spcPct val="0"/>
                    </a:spcAft>
                  </a:pPr>
                  <a:endParaRPr lang="en-US" sz="1600" b="1" dirty="0">
                    <a:solidFill>
                      <a:srgbClr val="000000"/>
                    </a:solidFill>
                  </a:endParaRPr>
                </a:p>
              </p:txBody>
            </p:sp>
          </p:grpSp>
        </p:grpSp>
      </p:grpSp>
      <p:sp>
        <p:nvSpPr>
          <p:cNvPr id="84" name="Oval 2"/>
          <p:cNvSpPr>
            <a:spLocks noChangeArrowheads="1"/>
          </p:cNvSpPr>
          <p:nvPr/>
        </p:nvSpPr>
        <p:spPr bwMode="gray">
          <a:xfrm>
            <a:off x="3564975" y="1826647"/>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2</a:t>
            </a:r>
          </a:p>
        </p:txBody>
      </p:sp>
      <p:sp>
        <p:nvSpPr>
          <p:cNvPr id="85" name="Oval 2"/>
          <p:cNvSpPr>
            <a:spLocks noChangeArrowheads="1"/>
          </p:cNvSpPr>
          <p:nvPr/>
        </p:nvSpPr>
        <p:spPr bwMode="gray">
          <a:xfrm>
            <a:off x="7555571" y="1888365"/>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3</a:t>
            </a:r>
          </a:p>
        </p:txBody>
      </p:sp>
      <p:sp>
        <p:nvSpPr>
          <p:cNvPr id="86" name="TextBox 85"/>
          <p:cNvSpPr txBox="1"/>
          <p:nvPr/>
        </p:nvSpPr>
        <p:spPr>
          <a:xfrm>
            <a:off x="4329698" y="2704518"/>
            <a:ext cx="1212399" cy="379656"/>
          </a:xfrm>
          <a:prstGeom prst="rect">
            <a:avLst/>
          </a:prstGeom>
          <a:noFill/>
        </p:spPr>
        <p:txBody>
          <a:bodyPr wrap="square" rtlCol="0">
            <a:spAutoFit/>
          </a:bodyPr>
          <a:lstStyle/>
          <a:p>
            <a:pPr defTabSz="573588">
              <a:spcAft>
                <a:spcPts val="533"/>
              </a:spcAft>
              <a:buSzPct val="100000"/>
            </a:pPr>
            <a:r>
              <a:rPr lang="en-US" sz="1867" b="1" dirty="0">
                <a:solidFill>
                  <a:srgbClr val="000000"/>
                </a:solidFill>
                <a:latin typeface="HP Simplified" pitchFamily="34" charset="0"/>
                <a:cs typeface="HP Simplified" pitchFamily="34" charset="0"/>
              </a:rPr>
              <a:t>Quality</a:t>
            </a:r>
          </a:p>
        </p:txBody>
      </p:sp>
      <p:grpSp>
        <p:nvGrpSpPr>
          <p:cNvPr id="87" name="Group 86"/>
          <p:cNvGrpSpPr/>
          <p:nvPr/>
        </p:nvGrpSpPr>
        <p:grpSpPr>
          <a:xfrm>
            <a:off x="1457410" y="4564841"/>
            <a:ext cx="353065" cy="1330657"/>
            <a:chOff x="1043602" y="3431941"/>
            <a:chExt cx="268256" cy="1136005"/>
          </a:xfrm>
        </p:grpSpPr>
        <p:sp>
          <p:nvSpPr>
            <p:cNvPr id="88" name="Rectangle 6" descr="90%"/>
            <p:cNvSpPr>
              <a:spLocks noChangeArrowheads="1"/>
            </p:cNvSpPr>
            <p:nvPr/>
          </p:nvSpPr>
          <p:spPr bwMode="auto">
            <a:xfrm>
              <a:off x="1043602" y="3574047"/>
              <a:ext cx="44709" cy="993899"/>
            </a:xfrm>
            <a:prstGeom prst="rect">
              <a:avLst/>
            </a:prstGeom>
            <a:pattFill prst="pct90">
              <a:fgClr>
                <a:schemeClr val="bg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sp>
          <p:nvSpPr>
            <p:cNvPr id="89" name="Freeform 7" descr="90%"/>
            <p:cNvSpPr>
              <a:spLocks/>
            </p:cNvSpPr>
            <p:nvPr/>
          </p:nvSpPr>
          <p:spPr bwMode="auto">
            <a:xfrm>
              <a:off x="1043602" y="3431941"/>
              <a:ext cx="268256" cy="142106"/>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sp>
          <p:nvSpPr>
            <p:cNvPr id="90" name="Freeform 8"/>
            <p:cNvSpPr>
              <a:spLocks/>
            </p:cNvSpPr>
            <p:nvPr/>
          </p:nvSpPr>
          <p:spPr bwMode="auto">
            <a:xfrm>
              <a:off x="1088311" y="3431941"/>
              <a:ext cx="223547" cy="1136005"/>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sp>
          <p:nvSpPr>
            <p:cNvPr id="91" name="Freeform 9" descr="Outlined diamond"/>
            <p:cNvSpPr>
              <a:spLocks/>
            </p:cNvSpPr>
            <p:nvPr/>
          </p:nvSpPr>
          <p:spPr bwMode="auto">
            <a:xfrm>
              <a:off x="1110666" y="3507224"/>
              <a:ext cx="182191" cy="954143"/>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tx1"/>
              </a:fgClr>
              <a:bgClr>
                <a:srgbClr val="FFFFFF"/>
              </a:bgClr>
            </a:patt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sp>
          <p:nvSpPr>
            <p:cNvPr id="92" name="Line 10"/>
            <p:cNvSpPr>
              <a:spLocks noChangeShapeType="1"/>
            </p:cNvSpPr>
            <p:nvPr/>
          </p:nvSpPr>
          <p:spPr bwMode="auto">
            <a:xfrm>
              <a:off x="1289503" y="3517374"/>
              <a:ext cx="0" cy="794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sp>
          <p:nvSpPr>
            <p:cNvPr id="93" name="Line 11"/>
            <p:cNvSpPr>
              <a:spLocks noChangeShapeType="1"/>
            </p:cNvSpPr>
            <p:nvPr/>
          </p:nvSpPr>
          <p:spPr bwMode="auto">
            <a:xfrm flipH="1">
              <a:off x="1110666" y="4311647"/>
              <a:ext cx="178837" cy="1446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333" b="1" dirty="0">
                <a:solidFill>
                  <a:srgbClr val="000000"/>
                </a:solidFill>
              </a:endParaRPr>
            </a:p>
          </p:txBody>
        </p:sp>
      </p:grpSp>
      <p:sp>
        <p:nvSpPr>
          <p:cNvPr id="94" name="TextBox 93"/>
          <p:cNvSpPr txBox="1"/>
          <p:nvPr/>
        </p:nvSpPr>
        <p:spPr>
          <a:xfrm>
            <a:off x="685932" y="3968676"/>
            <a:ext cx="2480547" cy="379656"/>
          </a:xfrm>
          <a:prstGeom prst="rect">
            <a:avLst/>
          </a:prstGeom>
          <a:noFill/>
        </p:spPr>
        <p:txBody>
          <a:bodyPr wrap="square" rtlCol="0" anchor="ctr">
            <a:spAutoFit/>
          </a:bodyPr>
          <a:lstStyle/>
          <a:p>
            <a:pPr algn="ctr" defTabSz="573588">
              <a:spcAft>
                <a:spcPts val="533"/>
              </a:spcAft>
              <a:buSzPct val="100000"/>
            </a:pPr>
            <a:r>
              <a:rPr lang="en-US" b="1" dirty="0"/>
              <a:t>Prioritization</a:t>
            </a:r>
          </a:p>
        </p:txBody>
      </p:sp>
      <p:graphicFrame>
        <p:nvGraphicFramePr>
          <p:cNvPr id="95" name="Table 94"/>
          <p:cNvGraphicFramePr>
            <a:graphicFrameLocks noGrp="1"/>
          </p:cNvGraphicFramePr>
          <p:nvPr>
            <p:extLst/>
          </p:nvPr>
        </p:nvGraphicFramePr>
        <p:xfrm>
          <a:off x="3929655" y="4644336"/>
          <a:ext cx="2532751" cy="1435087"/>
        </p:xfrm>
        <a:graphic>
          <a:graphicData uri="http://schemas.openxmlformats.org/drawingml/2006/table">
            <a:tbl>
              <a:tblPr>
                <a:effectLst>
                  <a:outerShdw blurRad="50800" dist="38100" dir="5400000" algn="t" rotWithShape="0">
                    <a:prstClr val="black">
                      <a:alpha val="40000"/>
                    </a:prstClr>
                  </a:outerShdw>
                </a:effectLst>
              </a:tblPr>
              <a:tblGrid>
                <a:gridCol w="467521">
                  <a:extLst>
                    <a:ext uri="{9D8B030D-6E8A-4147-A177-3AD203B41FA5}">
                      <a16:colId xmlns:a16="http://schemas.microsoft.com/office/drawing/2014/main" val="20000"/>
                    </a:ext>
                  </a:extLst>
                </a:gridCol>
                <a:gridCol w="621345">
                  <a:extLst>
                    <a:ext uri="{9D8B030D-6E8A-4147-A177-3AD203B41FA5}">
                      <a16:colId xmlns:a16="http://schemas.microsoft.com/office/drawing/2014/main" val="20001"/>
                    </a:ext>
                  </a:extLst>
                </a:gridCol>
                <a:gridCol w="296661">
                  <a:extLst>
                    <a:ext uri="{9D8B030D-6E8A-4147-A177-3AD203B41FA5}">
                      <a16:colId xmlns:a16="http://schemas.microsoft.com/office/drawing/2014/main" val="20002"/>
                    </a:ext>
                  </a:extLst>
                </a:gridCol>
                <a:gridCol w="383776">
                  <a:extLst>
                    <a:ext uri="{9D8B030D-6E8A-4147-A177-3AD203B41FA5}">
                      <a16:colId xmlns:a16="http://schemas.microsoft.com/office/drawing/2014/main" val="20003"/>
                    </a:ext>
                  </a:extLst>
                </a:gridCol>
                <a:gridCol w="763448">
                  <a:extLst>
                    <a:ext uri="{9D8B030D-6E8A-4147-A177-3AD203B41FA5}">
                      <a16:colId xmlns:a16="http://schemas.microsoft.com/office/drawing/2014/main" val="20004"/>
                    </a:ext>
                  </a:extLst>
                </a:gridCol>
              </a:tblGrid>
              <a:tr h="70640">
                <a:tc>
                  <a:txBody>
                    <a:bodyPr/>
                    <a:lstStyle/>
                    <a:p>
                      <a:r>
                        <a:rPr lang="en-US" sz="300" b="1" dirty="0">
                          <a:solidFill>
                            <a:schemeClr val="bg1"/>
                          </a:solidFill>
                        </a:rPr>
                        <a:t>Owner</a:t>
                      </a:r>
                    </a:p>
                  </a:txBody>
                  <a:tcPr marL="30000" marR="30000" marT="15000" marB="15000" anchor="ctr">
                    <a:lnL w="12700" cmpd="sng">
                      <a:solidFill>
                        <a:srgbClr val="BFBFBF"/>
                      </a:solidFill>
                      <a:prstDash val="solid"/>
                    </a:lnL>
                    <a:lnR w="12700" cap="flat" cmpd="sng" algn="ctr">
                      <a:solidFill>
                        <a:srgbClr val="BFBFBF"/>
                      </a:solidFill>
                      <a:prstDash val="solid"/>
                      <a:round/>
                      <a:headEnd type="none" w="med" len="med"/>
                      <a:tailEnd type="none" w="med" len="med"/>
                    </a:lnR>
                    <a:lnT w="12700" cmpd="sng">
                      <a:solidFill>
                        <a:srgbClr val="BFBFBF"/>
                      </a:solidFill>
                      <a:prstDash val="solid"/>
                    </a:lnT>
                    <a:lnB w="12700" cap="flat" cmpd="sng" algn="ctr">
                      <a:solidFill>
                        <a:srgbClr val="BFBFBF"/>
                      </a:solidFill>
                      <a:prstDash val="solid"/>
                      <a:round/>
                      <a:headEnd type="none" w="med" len="med"/>
                      <a:tailEnd type="none" w="med" len="med"/>
                    </a:lnB>
                    <a:solidFill>
                      <a:srgbClr val="696969"/>
                    </a:solidFill>
                  </a:tcPr>
                </a:tc>
                <a:tc gridSpan="2">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HR regional manager</a:t>
                      </a:r>
                    </a:p>
                  </a:txBody>
                  <a:tcPr marL="30000" marR="30000" marT="15000" marB="1500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h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300" b="1" kern="1200" dirty="0">
                          <a:solidFill>
                            <a:schemeClr val="bg1"/>
                          </a:solidFill>
                          <a:latin typeface="+mn-lt"/>
                          <a:ea typeface="+mn-ea"/>
                          <a:cs typeface="+mn-cs"/>
                        </a:rPr>
                        <a:t>Mechanism</a:t>
                      </a:r>
                      <a:r>
                        <a:rPr lang="en-US" sz="300" b="1" kern="1200" baseline="0" dirty="0">
                          <a:solidFill>
                            <a:schemeClr val="bg1"/>
                          </a:solidFill>
                          <a:latin typeface="+mn-lt"/>
                          <a:ea typeface="+mn-ea"/>
                          <a:cs typeface="+mn-cs"/>
                        </a:rPr>
                        <a:t> </a:t>
                      </a:r>
                      <a:r>
                        <a:rPr lang="en-US" sz="300" b="1" kern="1200" dirty="0">
                          <a:solidFill>
                            <a:schemeClr val="bg1"/>
                          </a:solidFill>
                          <a:latin typeface="+mn-lt"/>
                          <a:ea typeface="+mn-ea"/>
                          <a:cs typeface="+mn-cs"/>
                        </a:rPr>
                        <a:t>Prioritization</a:t>
                      </a:r>
                    </a:p>
                  </a:txBody>
                  <a:tcPr marL="30000" marR="30000" marT="15000" marB="1500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rowSpan="2">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300" kern="1200" baseline="0" dirty="0">
                        <a:solidFill>
                          <a:schemeClr val="tx1"/>
                        </a:solidFill>
                        <a:latin typeface="+mn-lt"/>
                        <a:ea typeface="+mn-ea"/>
                        <a:cs typeface="+mn-cs"/>
                      </a:endParaRPr>
                    </a:p>
                  </a:txBody>
                  <a:tcPr marL="30000" marR="30000" marT="15000" marB="1500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120">
                <a:tc>
                  <a:txBody>
                    <a:bodyPr/>
                    <a:lstStyle/>
                    <a:p>
                      <a:r>
                        <a:rPr lang="en-US" sz="300" b="1" dirty="0">
                          <a:solidFill>
                            <a:schemeClr val="bg1"/>
                          </a:solidFill>
                        </a:rPr>
                        <a:t>Parties involved</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Sales events agenda owners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Managers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vMerge="1">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00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vMerge="1">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00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5120">
                <a:tc>
                  <a:txBody>
                    <a:bodyPr/>
                    <a:lstStyle/>
                    <a:p>
                      <a:r>
                        <a:rPr lang="en-US" sz="300" b="1" dirty="0">
                          <a:solidFill>
                            <a:schemeClr val="bg1"/>
                          </a:solidFill>
                        </a:rPr>
                        <a:t>Implementation details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gridSpan="4">
                  <a:txBody>
                    <a:bodyPr/>
                    <a:lstStyle/>
                    <a:p>
                      <a:pPr marL="171450" marR="0" lvl="0" indent="-171450" algn="l" defTabSz="914400" rtl="0" eaLnBrk="0" fontAlgn="base" latinLnBrk="0" hangingPunct="0">
                        <a:lnSpc>
                          <a:spcPct val="100000"/>
                        </a:lnSpc>
                        <a:spcBef>
                          <a:spcPct val="0"/>
                        </a:spcBef>
                        <a:spcAft>
                          <a:spcPct val="0"/>
                        </a:spcAft>
                        <a:buClr>
                          <a:schemeClr val="tx1"/>
                        </a:buClr>
                        <a:buSzTx/>
                        <a:buFont typeface="Arial" pitchFamily="34" charset="0"/>
                        <a:buChar char="•"/>
                        <a:tabLst/>
                      </a:pPr>
                      <a:r>
                        <a:rPr kumimoji="0" lang="en-US" sz="300" b="0" i="0" u="none" strike="noStrike" cap="none" normalizeH="0" baseline="0" dirty="0">
                          <a:ln>
                            <a:noFill/>
                          </a:ln>
                          <a:solidFill>
                            <a:schemeClr val="tx1"/>
                          </a:solidFill>
                          <a:effectLst/>
                          <a:latin typeface="+mn-lt"/>
                        </a:rPr>
                        <a:t>CMs to share  inspiring examples of</a:t>
                      </a:r>
                    </a:p>
                    <a:p>
                      <a:pPr marL="628650" marR="0" lvl="1" indent="-171450" algn="l" defTabSz="914400" rtl="0" eaLnBrk="0" fontAlgn="base" latinLnBrk="0" hangingPunct="0">
                        <a:lnSpc>
                          <a:spcPct val="100000"/>
                        </a:lnSpc>
                        <a:spcBef>
                          <a:spcPct val="0"/>
                        </a:spcBef>
                        <a:spcAft>
                          <a:spcPct val="0"/>
                        </a:spcAft>
                        <a:buClrTx/>
                        <a:buSzTx/>
                        <a:buFont typeface="Arial"/>
                        <a:buChar char="–"/>
                        <a:tabLst/>
                      </a:pPr>
                      <a:r>
                        <a:rPr kumimoji="0" lang="en-US" sz="300" b="0" i="0" u="none" strike="noStrike" cap="none" normalizeH="0" baseline="0" dirty="0">
                          <a:ln>
                            <a:noFill/>
                          </a:ln>
                          <a:solidFill>
                            <a:schemeClr val="tx1"/>
                          </a:solidFill>
                          <a:effectLst/>
                          <a:latin typeface="+mn-lt"/>
                        </a:rPr>
                        <a:t>How thoughtful risk taking paid off during sales events and team meetings</a:t>
                      </a:r>
                    </a:p>
                    <a:p>
                      <a:pPr marL="628650" marR="0" lvl="1" indent="-171450" algn="l" defTabSz="914400" rtl="0" eaLnBrk="0" fontAlgn="base" latinLnBrk="0" hangingPunct="0">
                        <a:lnSpc>
                          <a:spcPct val="100000"/>
                        </a:lnSpc>
                        <a:spcBef>
                          <a:spcPct val="0"/>
                        </a:spcBef>
                        <a:spcAft>
                          <a:spcPct val="0"/>
                        </a:spcAft>
                        <a:buClrTx/>
                        <a:buSzTx/>
                        <a:buFont typeface="Arial"/>
                        <a:buChar char="–"/>
                        <a:tabLst/>
                        <a:defRPr/>
                      </a:pPr>
                      <a:r>
                        <a:rPr kumimoji="0" lang="en-US" sz="300" b="0" i="0" u="none" strike="noStrike" cap="none" normalizeH="0" baseline="0" dirty="0">
                          <a:ln>
                            <a:noFill/>
                          </a:ln>
                          <a:solidFill>
                            <a:schemeClr val="tx1"/>
                          </a:solidFill>
                          <a:effectLst/>
                          <a:latin typeface="+mn-lt"/>
                        </a:rPr>
                        <a:t>How they created attack plans in their countries during sales events and regional meetings</a:t>
                      </a:r>
                    </a:p>
                    <a:p>
                      <a:pPr marL="628650" marR="0" lvl="1" indent="-171450" algn="l" defTabSz="914400" rtl="0" eaLnBrk="0" fontAlgn="base" latinLnBrk="0" hangingPunct="0">
                        <a:lnSpc>
                          <a:spcPct val="100000"/>
                        </a:lnSpc>
                        <a:spcBef>
                          <a:spcPct val="0"/>
                        </a:spcBef>
                        <a:spcAft>
                          <a:spcPct val="0"/>
                        </a:spcAft>
                        <a:buClrTx/>
                        <a:buSzTx/>
                        <a:buFont typeface="Arial"/>
                        <a:buChar char="–"/>
                        <a:tabLst/>
                        <a:defRPr/>
                      </a:pPr>
                      <a:r>
                        <a:rPr kumimoji="0" lang="en-US" sz="300" b="0" i="0" u="none" strike="noStrike" cap="none" normalizeH="0" baseline="0" dirty="0">
                          <a:ln>
                            <a:noFill/>
                          </a:ln>
                          <a:solidFill>
                            <a:schemeClr val="tx1"/>
                          </a:solidFill>
                          <a:effectLst/>
                          <a:latin typeface="+mn-lt"/>
                        </a:rPr>
                        <a:t>Real-life, detailed direct involvement  in large deals at certain events (e.g.,  Peter Ryan in Frankfurt) </a:t>
                      </a:r>
                    </a:p>
                    <a:p>
                      <a:pPr marL="171450" marR="0" lvl="0" indent="-171450" algn="l" defTabSz="914400" rtl="0" eaLnBrk="0" fontAlgn="base" latinLnBrk="0" hangingPunct="0">
                        <a:lnSpc>
                          <a:spcPct val="100000"/>
                        </a:lnSpc>
                        <a:spcBef>
                          <a:spcPct val="0"/>
                        </a:spcBef>
                        <a:spcAft>
                          <a:spcPct val="0"/>
                        </a:spcAft>
                        <a:buClr>
                          <a:schemeClr val="tx1"/>
                        </a:buClr>
                        <a:buSzTx/>
                        <a:buFont typeface="Arial" pitchFamily="34" charset="0"/>
                        <a:buChar char="•"/>
                        <a:tabLst/>
                        <a:defRPr/>
                      </a:pPr>
                      <a:r>
                        <a:rPr kumimoji="0" lang="en-US" sz="300" b="0" i="0" u="none" strike="noStrike" cap="none" normalizeH="0" baseline="0" dirty="0">
                          <a:ln>
                            <a:noFill/>
                          </a:ln>
                          <a:solidFill>
                            <a:schemeClr val="tx1"/>
                          </a:solidFill>
                          <a:effectLst/>
                          <a:latin typeface="+mn-lt"/>
                        </a:rPr>
                        <a:t>Successful CMs to  share  best practices (e.g., how they manage their day: 20% business management, 30% admin roles and people management, 50% customer facing)</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3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 b="1" i="0" u="none" strike="noStrike" kern="1200" cap="none" normalizeH="0" baseline="0" dirty="0">
                          <a:ln>
                            <a:noFill/>
                          </a:ln>
                          <a:solidFill>
                            <a:schemeClr val="bg1"/>
                          </a:solidFill>
                          <a:effectLst/>
                          <a:latin typeface="+mn-lt"/>
                          <a:ea typeface="+mn-ea"/>
                          <a:cs typeface="+mn-cs"/>
                        </a:rPr>
                        <a:t>Sustainability</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gridSpan="4">
                  <a:txBody>
                    <a:bodyPr/>
                    <a:lstStyle/>
                    <a:p>
                      <a:pPr marL="171450" marR="0" lvl="0" indent="-171450" algn="l" defTabSz="914400" rtl="0" eaLnBrk="0" fontAlgn="base" latinLnBrk="0" hangingPunct="0">
                        <a:lnSpc>
                          <a:spcPct val="100000"/>
                        </a:lnSpc>
                        <a:spcBef>
                          <a:spcPct val="0"/>
                        </a:spcBef>
                        <a:spcAft>
                          <a:spcPct val="0"/>
                        </a:spcAft>
                        <a:buClr>
                          <a:schemeClr val="tx1"/>
                        </a:buClr>
                        <a:buSzTx/>
                        <a:buFont typeface="Arial" pitchFamily="34" charset="0"/>
                        <a:buChar char="•"/>
                        <a:tabLst/>
                      </a:pPr>
                      <a:r>
                        <a:rPr kumimoji="0" lang="en-US" sz="300" b="0" i="0" u="none" strike="noStrike" cap="none" normalizeH="0" baseline="0" dirty="0">
                          <a:ln>
                            <a:noFill/>
                          </a:ln>
                          <a:solidFill>
                            <a:schemeClr val="tx1"/>
                          </a:solidFill>
                          <a:effectLst/>
                          <a:latin typeface="+mn-lt"/>
                        </a:rPr>
                        <a:t>Leadership to ensure storytelling is part of sales events</a:t>
                      </a:r>
                    </a:p>
                    <a:p>
                      <a:pPr marL="171450" marR="0" lvl="0" indent="-171450" algn="l" defTabSz="914400" rtl="0" eaLnBrk="0" fontAlgn="base" latinLnBrk="0" hangingPunct="0">
                        <a:lnSpc>
                          <a:spcPct val="100000"/>
                        </a:lnSpc>
                        <a:spcBef>
                          <a:spcPct val="0"/>
                        </a:spcBef>
                        <a:spcAft>
                          <a:spcPct val="0"/>
                        </a:spcAft>
                        <a:buClr>
                          <a:schemeClr val="tx1"/>
                        </a:buClr>
                        <a:buSzTx/>
                        <a:buFont typeface="Arial" pitchFamily="34" charset="0"/>
                        <a:buChar char="•"/>
                        <a:tabLst/>
                      </a:pPr>
                      <a:r>
                        <a:rPr kumimoji="0" lang="en-US" sz="300" b="0" i="0" u="none" strike="noStrike" cap="none" normalizeH="0" baseline="0" dirty="0">
                          <a:ln>
                            <a:noFill/>
                          </a:ln>
                          <a:solidFill>
                            <a:schemeClr val="tx1"/>
                          </a:solidFill>
                          <a:effectLst/>
                          <a:latin typeface="+mn-lt"/>
                        </a:rPr>
                        <a:t>Leadership to volunteer CMs to share experience per event</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16329">
                <a:tc>
                  <a:txBody>
                    <a:bodyPr/>
                    <a:lstStyle/>
                    <a:p>
                      <a:r>
                        <a:rPr lang="en-US" sz="300" b="1" dirty="0">
                          <a:solidFill>
                            <a:schemeClr val="bg1"/>
                          </a:solidFill>
                        </a:rPr>
                        <a:t>Prerequisites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gridSpan="4">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Storytelling opportunities in meeting / event agenda</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84601">
                <a:tc>
                  <a:txBody>
                    <a:bodyPr/>
                    <a:lstStyle/>
                    <a:p>
                      <a:r>
                        <a:rPr kumimoji="0" lang="en-US" sz="300" b="1" i="0" u="none" strike="noStrike" kern="1200" cap="none" normalizeH="0" baseline="0" dirty="0">
                          <a:ln>
                            <a:noFill/>
                          </a:ln>
                          <a:solidFill>
                            <a:schemeClr val="bg1"/>
                          </a:solidFill>
                          <a:effectLst/>
                          <a:latin typeface="+mn-lt"/>
                          <a:ea typeface="+mn-ea"/>
                          <a:cs typeface="+mn-cs"/>
                        </a:rPr>
                        <a:t>Measurement</a:t>
                      </a:r>
                      <a:endParaRPr lang="en-US" sz="300" b="1" dirty="0">
                        <a:solidFill>
                          <a:schemeClr val="bg1"/>
                        </a:solidFill>
                      </a:endParaRP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96969"/>
                    </a:solidFill>
                  </a:tcPr>
                </a:tc>
                <a:tc gridSpan="4">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Number of storytelling opportunities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3757">
                <a:tc>
                  <a:txBody>
                    <a:bodyPr/>
                    <a:lstStyle/>
                    <a:p>
                      <a:r>
                        <a:rPr lang="en-US" sz="300" b="1" dirty="0">
                          <a:solidFill>
                            <a:schemeClr val="bg1"/>
                          </a:solidFill>
                        </a:rPr>
                        <a:t>Next steps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mpd="sng">
                      <a:solidFill>
                        <a:srgbClr val="BFBFBF"/>
                      </a:solidFill>
                      <a:prstDash val="solid"/>
                    </a:lnB>
                    <a:solidFill>
                      <a:srgbClr val="696969"/>
                    </a:solidFill>
                  </a:tcPr>
                </a:tc>
                <a:tc gridSpan="4">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Core team to identify upcoming CM sales events in Americas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Core team to coordinate with agenda owners of sales events to identify storytelling opportunities and potential candidates for public speaking based on manager input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300" kern="1200" baseline="0" dirty="0">
                          <a:solidFill>
                            <a:schemeClr val="tx1"/>
                          </a:solidFill>
                          <a:latin typeface="+mn-lt"/>
                          <a:ea typeface="+mn-ea"/>
                          <a:cs typeface="+mn-cs"/>
                        </a:rPr>
                        <a:t>HR regional manager to engage with managers to communicate additional responsibilities to CMs</a:t>
                      </a:r>
                    </a:p>
                  </a:txBody>
                  <a:tcPr marL="30000" marR="30000" marT="15000" marB="150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6" name="Title"/>
          <p:cNvSpPr txBox="1">
            <a:spLocks noChangeArrowheads="1"/>
          </p:cNvSpPr>
          <p:nvPr/>
        </p:nvSpPr>
        <p:spPr bwMode="auto">
          <a:xfrm>
            <a:off x="4190184" y="4327890"/>
            <a:ext cx="2262421" cy="246221"/>
          </a:xfrm>
          <a:prstGeom prst="rect">
            <a:avLst/>
          </a:prstGeom>
          <a:noFill/>
          <a:ln>
            <a:noFill/>
          </a:ln>
          <a:effectLst/>
          <a:extLst>
            <a:ext uri="{909E8E84-426E-40DD-AFC4-6F175D3DCCD1}">
              <a14:hiddenFill xmlns:a14="http://schemas.microsoft.com/office/drawing/2010/main">
                <a:solidFill>
                  <a:srgbClr val="DCDCD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0" fontAlgn="base" hangingPunct="0">
              <a:spcBef>
                <a:spcPct val="0"/>
              </a:spcBef>
              <a:spcAft>
                <a:spcPct val="0"/>
              </a:spcAft>
            </a:pPr>
            <a:r>
              <a:rPr lang="en-US" sz="1600" b="1" dirty="0">
                <a:solidFill>
                  <a:srgbClr val="000000"/>
                </a:solidFill>
              </a:rPr>
              <a:t>Project Charters</a:t>
            </a:r>
          </a:p>
        </p:txBody>
      </p:sp>
      <p:sp>
        <p:nvSpPr>
          <p:cNvPr id="97" name="Rectangle 96"/>
          <p:cNvSpPr/>
          <p:nvPr/>
        </p:nvSpPr>
        <p:spPr>
          <a:xfrm>
            <a:off x="3751435" y="3972914"/>
            <a:ext cx="3060075" cy="379656"/>
          </a:xfrm>
          <a:prstGeom prst="rect">
            <a:avLst/>
          </a:prstGeom>
        </p:spPr>
        <p:txBody>
          <a:bodyPr wrap="square">
            <a:spAutoFit/>
          </a:bodyPr>
          <a:lstStyle/>
          <a:p>
            <a:pPr algn="ctr" defTabSz="573588">
              <a:spcAft>
                <a:spcPts val="533"/>
              </a:spcAft>
              <a:buSzPct val="100000"/>
            </a:pPr>
            <a:r>
              <a:rPr lang="en-US" b="1" dirty="0"/>
              <a:t>Solution design</a:t>
            </a:r>
          </a:p>
        </p:txBody>
      </p:sp>
      <p:sp>
        <p:nvSpPr>
          <p:cNvPr id="98" name="Isosceles Triangle 97"/>
          <p:cNvSpPr/>
          <p:nvPr/>
        </p:nvSpPr>
        <p:spPr>
          <a:xfrm rot="5400000">
            <a:off x="3121348" y="2886375"/>
            <a:ext cx="1008651" cy="153195"/>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99" name="TextBox 98"/>
          <p:cNvSpPr txBox="1"/>
          <p:nvPr/>
        </p:nvSpPr>
        <p:spPr>
          <a:xfrm>
            <a:off x="8017545" y="3968676"/>
            <a:ext cx="2595524" cy="379656"/>
          </a:xfrm>
          <a:prstGeom prst="rect">
            <a:avLst/>
          </a:prstGeom>
          <a:noFill/>
        </p:spPr>
        <p:txBody>
          <a:bodyPr wrap="square" rtlCol="0" anchor="ctr">
            <a:spAutoFit/>
          </a:bodyPr>
          <a:lstStyle/>
          <a:p>
            <a:pPr algn="ctr" defTabSz="573588">
              <a:spcAft>
                <a:spcPts val="533"/>
              </a:spcAft>
              <a:buSzPct val="100000"/>
            </a:pPr>
            <a:r>
              <a:rPr lang="en-US" b="1" dirty="0"/>
              <a:t>Implementation</a:t>
            </a:r>
          </a:p>
        </p:txBody>
      </p:sp>
      <p:pic>
        <p:nvPicPr>
          <p:cNvPr id="10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1406" y="4605556"/>
            <a:ext cx="2009543" cy="1437843"/>
          </a:xfrm>
          <a:prstGeom prst="rect">
            <a:avLst/>
          </a:prstGeom>
          <a:noFill/>
          <a:ln w="9525">
            <a:solidFill>
              <a:srgbClr val="066BB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Isosceles Triangle 100"/>
          <p:cNvSpPr/>
          <p:nvPr/>
        </p:nvSpPr>
        <p:spPr>
          <a:xfrm rot="5400000">
            <a:off x="3173628" y="5281656"/>
            <a:ext cx="1008651" cy="153195"/>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02" name="Isosceles Triangle 101"/>
          <p:cNvSpPr/>
          <p:nvPr/>
        </p:nvSpPr>
        <p:spPr>
          <a:xfrm rot="5400000">
            <a:off x="6879429" y="5391828"/>
            <a:ext cx="1008651" cy="153195"/>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03" name="Isosceles Triangle 102"/>
          <p:cNvSpPr/>
          <p:nvPr/>
        </p:nvSpPr>
        <p:spPr>
          <a:xfrm rot="5400000">
            <a:off x="6709693" y="2771815"/>
            <a:ext cx="1008651" cy="153195"/>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04" name="Oval 2"/>
          <p:cNvSpPr>
            <a:spLocks noChangeArrowheads="1"/>
          </p:cNvSpPr>
          <p:nvPr/>
        </p:nvSpPr>
        <p:spPr bwMode="gray">
          <a:xfrm>
            <a:off x="3809833" y="4009743"/>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5</a:t>
            </a:r>
          </a:p>
        </p:txBody>
      </p:sp>
      <p:sp>
        <p:nvSpPr>
          <p:cNvPr id="105" name="Oval 2"/>
          <p:cNvSpPr>
            <a:spLocks noChangeArrowheads="1"/>
          </p:cNvSpPr>
          <p:nvPr/>
        </p:nvSpPr>
        <p:spPr bwMode="gray">
          <a:xfrm>
            <a:off x="716277" y="4029089"/>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4</a:t>
            </a:r>
          </a:p>
        </p:txBody>
      </p:sp>
      <p:sp>
        <p:nvSpPr>
          <p:cNvPr id="106" name="Oval 2"/>
          <p:cNvSpPr>
            <a:spLocks noChangeArrowheads="1"/>
          </p:cNvSpPr>
          <p:nvPr/>
        </p:nvSpPr>
        <p:spPr bwMode="gray">
          <a:xfrm>
            <a:off x="716277" y="1839577"/>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1</a:t>
            </a:r>
          </a:p>
        </p:txBody>
      </p:sp>
      <p:sp>
        <p:nvSpPr>
          <p:cNvPr id="107" name="Oval 2"/>
          <p:cNvSpPr>
            <a:spLocks noChangeArrowheads="1"/>
          </p:cNvSpPr>
          <p:nvPr/>
        </p:nvSpPr>
        <p:spPr bwMode="gray">
          <a:xfrm>
            <a:off x="7880226" y="4026215"/>
            <a:ext cx="305664" cy="297523"/>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6</a:t>
            </a:r>
          </a:p>
        </p:txBody>
      </p:sp>
      <p:sp>
        <p:nvSpPr>
          <p:cNvPr id="108" name="Isosceles Triangle 107"/>
          <p:cNvSpPr/>
          <p:nvPr/>
        </p:nvSpPr>
        <p:spPr>
          <a:xfrm rot="5400000">
            <a:off x="449091" y="5190208"/>
            <a:ext cx="1008651" cy="153195"/>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11" name="Title 1"/>
          <p:cNvSpPr txBox="1">
            <a:spLocks/>
          </p:cNvSpPr>
          <p:nvPr/>
        </p:nvSpPr>
        <p:spPr>
          <a:xfrm>
            <a:off x="642707" y="512599"/>
            <a:ext cx="10822941" cy="5745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Quality Culture Initiative summary</a:t>
            </a:r>
          </a:p>
        </p:txBody>
      </p:sp>
      <p:pic>
        <p:nvPicPr>
          <p:cNvPr id="112" name="Picture 1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0" y="2008835"/>
            <a:ext cx="3060786" cy="1597816"/>
          </a:xfrm>
          <a:prstGeom prst="rect">
            <a:avLst/>
          </a:prstGeom>
        </p:spPr>
      </p:pic>
      <p:sp>
        <p:nvSpPr>
          <p:cNvPr id="113" name="Rectangle 112"/>
          <p:cNvSpPr/>
          <p:nvPr/>
        </p:nvSpPr>
        <p:spPr>
          <a:xfrm>
            <a:off x="8151406" y="3559758"/>
            <a:ext cx="3040829" cy="215444"/>
          </a:xfrm>
          <a:prstGeom prst="rect">
            <a:avLst/>
          </a:prstGeom>
        </p:spPr>
        <p:txBody>
          <a:bodyPr wrap="square">
            <a:spAutoFit/>
          </a:bodyPr>
          <a:lstStyle/>
          <a:p>
            <a:pPr defTabSz="1219170" eaLnBrk="0" fontAlgn="base" hangingPunct="0">
              <a:spcBef>
                <a:spcPct val="0"/>
              </a:spcBef>
              <a:spcAft>
                <a:spcPct val="0"/>
              </a:spcAft>
            </a:pPr>
            <a:r>
              <a:rPr lang="en-GB" altLang="en-US" sz="800" dirty="0">
                <a:solidFill>
                  <a:srgbClr val="000000"/>
                </a:solidFill>
                <a:latin typeface="Arial" panose="020B0604020202020204" pitchFamily="34" charset="0"/>
                <a:cs typeface="Arial" panose="020B0604020202020204" pitchFamily="34" charset="0"/>
              </a:rPr>
              <a:t>Copyright 2018 Hewlett Packard Enterprise Development LP</a:t>
            </a:r>
            <a:r>
              <a:rPr lang="en-GB" altLang="en-US" sz="800" dirty="0">
                <a:solidFill>
                  <a:srgbClr val="000000"/>
                </a:solidFill>
                <a:latin typeface="Segoe UI" panose="020B0502040204020203" pitchFamily="34" charset="0"/>
                <a:cs typeface="Segoe UI" panose="020B0502040204020203" pitchFamily="34" charset="0"/>
              </a:rPr>
              <a:t> </a:t>
            </a:r>
            <a:endParaRPr lang="en-GB" altLang="en-US" sz="800" dirty="0">
              <a:latin typeface="Arial" panose="020B0604020202020204" pitchFamily="34" charset="0"/>
            </a:endParaRPr>
          </a:p>
        </p:txBody>
      </p:sp>
    </p:spTree>
    <p:extLst>
      <p:ext uri="{BB962C8B-B14F-4D97-AF65-F5344CB8AC3E}">
        <p14:creationId xmlns:p14="http://schemas.microsoft.com/office/powerpoint/2010/main" val="4258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HPE Confidential </a:t>
            </a:r>
          </a:p>
        </p:txBody>
      </p:sp>
      <p:sp>
        <p:nvSpPr>
          <p:cNvPr id="4" name="Slide Number Placeholder 3"/>
          <p:cNvSpPr>
            <a:spLocks noGrp="1"/>
          </p:cNvSpPr>
          <p:nvPr>
            <p:ph type="sldNum" sz="quarter" idx="12"/>
          </p:nvPr>
        </p:nvSpPr>
        <p:spPr/>
        <p:txBody>
          <a:bodyPr/>
          <a:lstStyle/>
          <a:p>
            <a:fld id="{B016F8AB-BCEA-4347-8BA6-BE776009BC89}" type="slidenum">
              <a:rPr lang="en-US" smtClean="0"/>
              <a:t>8</a:t>
            </a:fld>
            <a:endParaRPr lang="en-US"/>
          </a:p>
        </p:txBody>
      </p:sp>
      <p:sp>
        <p:nvSpPr>
          <p:cNvPr id="5" name="Content Placeholder 2"/>
          <p:cNvSpPr txBox="1">
            <a:spLocks/>
          </p:cNvSpPr>
          <p:nvPr/>
        </p:nvSpPr>
        <p:spPr>
          <a:xfrm>
            <a:off x="686099" y="1999685"/>
            <a:ext cx="5374216" cy="3902751"/>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algn="ctr"/>
            <a:r>
              <a:rPr lang="en-US"/>
              <a:t>Where They Are</a:t>
            </a:r>
            <a:endParaRPr lang="en-US" dirty="0"/>
          </a:p>
        </p:txBody>
      </p:sp>
      <p:sp>
        <p:nvSpPr>
          <p:cNvPr id="6" name="Content Placeholder 3"/>
          <p:cNvSpPr txBox="1">
            <a:spLocks/>
          </p:cNvSpPr>
          <p:nvPr/>
        </p:nvSpPr>
        <p:spPr>
          <a:xfrm>
            <a:off x="6287579" y="1996225"/>
            <a:ext cx="5093293" cy="3906211"/>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algn="ctr"/>
            <a:r>
              <a:rPr lang="en-US"/>
              <a:t>What They Do</a:t>
            </a:r>
          </a:p>
          <a:p>
            <a:pPr lvl="2" fontAlgn="base"/>
            <a:r>
              <a:rPr lang="en-US"/>
              <a:t>Create </a:t>
            </a:r>
            <a:r>
              <a:rPr lang="en-US" b="1"/>
              <a:t>emotional commitment </a:t>
            </a:r>
            <a:r>
              <a:rPr lang="en-US"/>
              <a:t>to achieving high performance in their daily tasks</a:t>
            </a:r>
          </a:p>
          <a:p>
            <a:pPr lvl="2" fontAlgn="base"/>
            <a:r>
              <a:rPr lang="en-US"/>
              <a:t>Provide </a:t>
            </a:r>
            <a:r>
              <a:rPr lang="en-US" b="1"/>
              <a:t>focus and accountability </a:t>
            </a:r>
            <a:r>
              <a:rPr lang="en-US"/>
              <a:t>to high standards</a:t>
            </a:r>
          </a:p>
          <a:p>
            <a:pPr lvl="2" fontAlgn="base"/>
            <a:r>
              <a:rPr lang="en-US"/>
              <a:t>Get to </a:t>
            </a:r>
            <a:r>
              <a:rPr lang="en-US" b="1"/>
              <a:t>know the “whole person” </a:t>
            </a:r>
            <a:r>
              <a:rPr lang="en-US"/>
              <a:t>including personal goals and motivations</a:t>
            </a:r>
          </a:p>
          <a:p>
            <a:pPr lvl="2" fontAlgn="base"/>
            <a:r>
              <a:rPr lang="en-US"/>
              <a:t>Foster a culture of </a:t>
            </a:r>
            <a:r>
              <a:rPr lang="en-US" b="1"/>
              <a:t>continuous improvement</a:t>
            </a:r>
          </a:p>
          <a:p>
            <a:pPr lvl="2" fontAlgn="base"/>
            <a:r>
              <a:rPr lang="en-US"/>
              <a:t>Show how work </a:t>
            </a:r>
            <a:r>
              <a:rPr lang="en-US" b="1"/>
              <a:t>connects to the “bigger picture”</a:t>
            </a:r>
          </a:p>
          <a:p>
            <a:pPr lvl="2" fontAlgn="base"/>
            <a:r>
              <a:rPr lang="en-US"/>
              <a:t>Encourage </a:t>
            </a:r>
            <a:r>
              <a:rPr lang="en-US" b="1"/>
              <a:t>frontline innovations </a:t>
            </a:r>
            <a:r>
              <a:rPr lang="en-US"/>
              <a:t>and help spread them across the enterprise</a:t>
            </a:r>
          </a:p>
          <a:p>
            <a:pPr algn="ctr"/>
            <a:endParaRPr lang="en-US" sz="1867" dirty="0"/>
          </a:p>
        </p:txBody>
      </p:sp>
      <p:sp>
        <p:nvSpPr>
          <p:cNvPr id="7" name="Subtitle 4"/>
          <p:cNvSpPr txBox="1">
            <a:spLocks/>
          </p:cNvSpPr>
          <p:nvPr/>
        </p:nvSpPr>
        <p:spPr>
          <a:xfrm>
            <a:off x="640716" y="990245"/>
            <a:ext cx="10839198" cy="369332"/>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dirty="0"/>
              <a:t>Pride builders are highly respected individuals who excel at helping colleagues feel good about their work – in turn, delivering great results</a:t>
            </a:r>
          </a:p>
        </p:txBody>
      </p:sp>
      <p:sp>
        <p:nvSpPr>
          <p:cNvPr id="8" name="AutoShape 80"/>
          <p:cNvSpPr>
            <a:spLocks noChangeArrowheads="1"/>
          </p:cNvSpPr>
          <p:nvPr>
            <p:custDataLst>
              <p:tags r:id="rId1"/>
            </p:custDataLst>
          </p:nvPr>
        </p:nvSpPr>
        <p:spPr bwMode="auto">
          <a:xfrm>
            <a:off x="940922" y="3513015"/>
            <a:ext cx="1314449" cy="676567"/>
          </a:xfrm>
          <a:prstGeom prst="wedgeRectCallout">
            <a:avLst>
              <a:gd name="adj1" fmla="val 74164"/>
              <a:gd name="adj2" fmla="val -37758"/>
            </a:avLst>
          </a:prstGeom>
          <a:solidFill>
            <a:schemeClr val="bg1"/>
          </a:solidFill>
          <a:ln w="28575" algn="ctr">
            <a:solidFill>
              <a:srgbClr val="066BB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3177" rIns="0" bIns="53177" anchor="ctr"/>
          <a:lstStyle/>
          <a:p>
            <a:pPr algn="ctr">
              <a:defRPr/>
            </a:pPr>
            <a:r>
              <a:rPr lang="en-US" sz="1467" b="1" dirty="0"/>
              <a:t>Where Pride builders reside</a:t>
            </a:r>
          </a:p>
        </p:txBody>
      </p:sp>
      <p:sp>
        <p:nvSpPr>
          <p:cNvPr id="9" name="Text Box 78"/>
          <p:cNvSpPr txBox="1">
            <a:spLocks noChangeArrowheads="1"/>
          </p:cNvSpPr>
          <p:nvPr>
            <p:custDataLst>
              <p:tags r:id="rId2"/>
            </p:custDataLst>
          </p:nvPr>
        </p:nvSpPr>
        <p:spPr bwMode="auto">
          <a:xfrm flipH="1">
            <a:off x="2536279" y="3747424"/>
            <a:ext cx="1537018" cy="51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2264" tIns="53177" rIns="102264" bIns="53177">
            <a:spAutoFit/>
          </a:bodyPr>
          <a:lstStyle>
            <a:lvl1pPr>
              <a:defRPr>
                <a:solidFill>
                  <a:schemeClr val="tx1"/>
                </a:solidFill>
                <a:latin typeface="HP Simplified" pitchFamily="34" charset="0"/>
              </a:defRPr>
            </a:lvl1pPr>
            <a:lvl2pPr marL="742950" indent="-285750">
              <a:defRPr>
                <a:solidFill>
                  <a:schemeClr val="tx1"/>
                </a:solidFill>
                <a:latin typeface="HP Simplified" pitchFamily="34" charset="0"/>
              </a:defRPr>
            </a:lvl2pPr>
            <a:lvl3pPr marL="1143000" indent="-228600">
              <a:defRPr>
                <a:solidFill>
                  <a:schemeClr val="tx1"/>
                </a:solidFill>
                <a:latin typeface="HP Simplified" pitchFamily="34" charset="0"/>
              </a:defRPr>
            </a:lvl3pPr>
            <a:lvl4pPr marL="1600200" indent="-228600">
              <a:defRPr>
                <a:solidFill>
                  <a:schemeClr val="tx1"/>
                </a:solidFill>
                <a:latin typeface="HP Simplified" pitchFamily="34" charset="0"/>
              </a:defRPr>
            </a:lvl4pPr>
            <a:lvl5pPr marL="2057400" indent="-228600">
              <a:defRPr>
                <a:solidFill>
                  <a:schemeClr val="tx1"/>
                </a:solidFill>
                <a:latin typeface="HP Simplified" pitchFamily="34" charset="0"/>
              </a:defRPr>
            </a:lvl5pPr>
            <a:lvl6pPr marL="2514600" indent="-228600" defTabSz="457200" fontAlgn="base">
              <a:spcBef>
                <a:spcPct val="0"/>
              </a:spcBef>
              <a:spcAft>
                <a:spcPct val="0"/>
              </a:spcAft>
              <a:defRPr>
                <a:solidFill>
                  <a:schemeClr val="tx1"/>
                </a:solidFill>
                <a:latin typeface="HP Simplified" pitchFamily="34" charset="0"/>
              </a:defRPr>
            </a:lvl6pPr>
            <a:lvl7pPr marL="2971800" indent="-228600" defTabSz="457200" fontAlgn="base">
              <a:spcBef>
                <a:spcPct val="0"/>
              </a:spcBef>
              <a:spcAft>
                <a:spcPct val="0"/>
              </a:spcAft>
              <a:defRPr>
                <a:solidFill>
                  <a:schemeClr val="tx1"/>
                </a:solidFill>
                <a:latin typeface="HP Simplified" pitchFamily="34" charset="0"/>
              </a:defRPr>
            </a:lvl7pPr>
            <a:lvl8pPr marL="3429000" indent="-228600" defTabSz="457200" fontAlgn="base">
              <a:spcBef>
                <a:spcPct val="0"/>
              </a:spcBef>
              <a:spcAft>
                <a:spcPct val="0"/>
              </a:spcAft>
              <a:defRPr>
                <a:solidFill>
                  <a:schemeClr val="tx1"/>
                </a:solidFill>
                <a:latin typeface="HP Simplified" pitchFamily="34" charset="0"/>
              </a:defRPr>
            </a:lvl8pPr>
            <a:lvl9pPr marL="3886200" indent="-228600" defTabSz="457200" fontAlgn="base">
              <a:spcBef>
                <a:spcPct val="0"/>
              </a:spcBef>
              <a:spcAft>
                <a:spcPct val="0"/>
              </a:spcAft>
              <a:defRPr>
                <a:solidFill>
                  <a:schemeClr val="tx1"/>
                </a:solidFill>
                <a:latin typeface="HP Simplified" pitchFamily="34" charset="0"/>
              </a:defRPr>
            </a:lvl9pPr>
          </a:lstStyle>
          <a:p>
            <a:pPr algn="ctr"/>
            <a:r>
              <a:rPr lang="en-US" sz="1333" b="1" dirty="0">
                <a:solidFill>
                  <a:schemeClr val="bg1"/>
                </a:solidFill>
                <a:latin typeface="+mn-lt"/>
              </a:rPr>
              <a:t>BU &amp; Functional</a:t>
            </a:r>
          </a:p>
          <a:p>
            <a:pPr algn="ctr"/>
            <a:r>
              <a:rPr lang="en-US" sz="1333" b="1" dirty="0">
                <a:solidFill>
                  <a:schemeClr val="bg1"/>
                </a:solidFill>
                <a:latin typeface="+mn-lt"/>
              </a:rPr>
              <a:t>Leadership</a:t>
            </a:r>
          </a:p>
        </p:txBody>
      </p:sp>
      <p:sp>
        <p:nvSpPr>
          <p:cNvPr id="10" name="Text Box 78"/>
          <p:cNvSpPr txBox="1">
            <a:spLocks noChangeArrowheads="1"/>
          </p:cNvSpPr>
          <p:nvPr>
            <p:custDataLst>
              <p:tags r:id="rId3"/>
            </p:custDataLst>
          </p:nvPr>
        </p:nvSpPr>
        <p:spPr bwMode="auto">
          <a:xfrm flipH="1">
            <a:off x="2355141" y="5277326"/>
            <a:ext cx="2078833" cy="31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2264" tIns="53177" rIns="102264" bIns="53177">
            <a:spAutoFit/>
          </a:bodyPr>
          <a:lstStyle>
            <a:lvl1pPr>
              <a:defRPr>
                <a:solidFill>
                  <a:schemeClr val="tx1"/>
                </a:solidFill>
                <a:latin typeface="HP Simplified" pitchFamily="34" charset="0"/>
              </a:defRPr>
            </a:lvl1pPr>
            <a:lvl2pPr marL="742950" indent="-285750">
              <a:defRPr>
                <a:solidFill>
                  <a:schemeClr val="tx1"/>
                </a:solidFill>
                <a:latin typeface="HP Simplified" pitchFamily="34" charset="0"/>
              </a:defRPr>
            </a:lvl2pPr>
            <a:lvl3pPr marL="1143000" indent="-228600">
              <a:defRPr>
                <a:solidFill>
                  <a:schemeClr val="tx1"/>
                </a:solidFill>
                <a:latin typeface="HP Simplified" pitchFamily="34" charset="0"/>
              </a:defRPr>
            </a:lvl3pPr>
            <a:lvl4pPr marL="1600200" indent="-228600">
              <a:defRPr>
                <a:solidFill>
                  <a:schemeClr val="tx1"/>
                </a:solidFill>
                <a:latin typeface="HP Simplified" pitchFamily="34" charset="0"/>
              </a:defRPr>
            </a:lvl4pPr>
            <a:lvl5pPr marL="2057400" indent="-228600">
              <a:defRPr>
                <a:solidFill>
                  <a:schemeClr val="tx1"/>
                </a:solidFill>
                <a:latin typeface="HP Simplified" pitchFamily="34" charset="0"/>
              </a:defRPr>
            </a:lvl5pPr>
            <a:lvl6pPr marL="2514600" indent="-228600" defTabSz="457200" fontAlgn="base">
              <a:spcBef>
                <a:spcPct val="0"/>
              </a:spcBef>
              <a:spcAft>
                <a:spcPct val="0"/>
              </a:spcAft>
              <a:defRPr>
                <a:solidFill>
                  <a:schemeClr val="tx1"/>
                </a:solidFill>
                <a:latin typeface="HP Simplified" pitchFamily="34" charset="0"/>
              </a:defRPr>
            </a:lvl6pPr>
            <a:lvl7pPr marL="2971800" indent="-228600" defTabSz="457200" fontAlgn="base">
              <a:spcBef>
                <a:spcPct val="0"/>
              </a:spcBef>
              <a:spcAft>
                <a:spcPct val="0"/>
              </a:spcAft>
              <a:defRPr>
                <a:solidFill>
                  <a:schemeClr val="tx1"/>
                </a:solidFill>
                <a:latin typeface="HP Simplified" pitchFamily="34" charset="0"/>
              </a:defRPr>
            </a:lvl7pPr>
            <a:lvl8pPr marL="3429000" indent="-228600" defTabSz="457200" fontAlgn="base">
              <a:spcBef>
                <a:spcPct val="0"/>
              </a:spcBef>
              <a:spcAft>
                <a:spcPct val="0"/>
              </a:spcAft>
              <a:defRPr>
                <a:solidFill>
                  <a:schemeClr val="tx1"/>
                </a:solidFill>
                <a:latin typeface="HP Simplified" pitchFamily="34" charset="0"/>
              </a:defRPr>
            </a:lvl8pPr>
            <a:lvl9pPr marL="3886200" indent="-228600" defTabSz="457200" fontAlgn="base">
              <a:spcBef>
                <a:spcPct val="0"/>
              </a:spcBef>
              <a:spcAft>
                <a:spcPct val="0"/>
              </a:spcAft>
              <a:defRPr>
                <a:solidFill>
                  <a:schemeClr val="tx1"/>
                </a:solidFill>
                <a:latin typeface="HP Simplified" pitchFamily="34" charset="0"/>
              </a:defRPr>
            </a:lvl9pPr>
          </a:lstStyle>
          <a:p>
            <a:r>
              <a:rPr lang="en-US" sz="1333" b="1" dirty="0">
                <a:solidFill>
                  <a:schemeClr val="bg1"/>
                </a:solidFill>
                <a:latin typeface="+mn-lt"/>
              </a:rPr>
              <a:t>Front line Management</a:t>
            </a:r>
          </a:p>
        </p:txBody>
      </p:sp>
      <p:grpSp>
        <p:nvGrpSpPr>
          <p:cNvPr id="11" name="Group 10"/>
          <p:cNvGrpSpPr>
            <a:grpSpLocks noChangeAspect="1"/>
          </p:cNvGrpSpPr>
          <p:nvPr/>
        </p:nvGrpSpPr>
        <p:grpSpPr>
          <a:xfrm>
            <a:off x="1753055" y="2371414"/>
            <a:ext cx="3542904" cy="2705379"/>
            <a:chOff x="245324" y="2884330"/>
            <a:chExt cx="808202" cy="617147"/>
          </a:xfrm>
        </p:grpSpPr>
        <p:sp>
          <p:nvSpPr>
            <p:cNvPr id="12" name="Freeform 11"/>
            <p:cNvSpPr>
              <a:spLocks noChangeAspect="1"/>
            </p:cNvSpPr>
            <p:nvPr>
              <p:custDataLst>
                <p:tags r:id="rId4"/>
              </p:custDataLst>
            </p:nvPr>
          </p:nvSpPr>
          <p:spPr bwMode="gray">
            <a:xfrm>
              <a:off x="566345" y="2884330"/>
              <a:ext cx="164948" cy="125598"/>
            </a:xfrm>
            <a:custGeom>
              <a:avLst/>
              <a:gdLst>
                <a:gd name="T0" fmla="*/ 688 w 1374"/>
                <a:gd name="T1" fmla="*/ 0 h 1189"/>
                <a:gd name="T2" fmla="*/ 0 w 1374"/>
                <a:gd name="T3" fmla="*/ 1189 h 1189"/>
                <a:gd name="T4" fmla="*/ 1374 w 1374"/>
                <a:gd name="T5" fmla="*/ 1189 h 1189"/>
                <a:gd name="T6" fmla="*/ 688 w 1374"/>
                <a:gd name="T7" fmla="*/ 0 h 1189"/>
              </a:gdLst>
              <a:ahLst/>
              <a:cxnLst>
                <a:cxn ang="0">
                  <a:pos x="T0" y="T1"/>
                </a:cxn>
                <a:cxn ang="0">
                  <a:pos x="T2" y="T3"/>
                </a:cxn>
                <a:cxn ang="0">
                  <a:pos x="T4" y="T5"/>
                </a:cxn>
                <a:cxn ang="0">
                  <a:pos x="T6" y="T7"/>
                </a:cxn>
              </a:cxnLst>
              <a:rect l="0" t="0" r="r" b="b"/>
              <a:pathLst>
                <a:path w="1374" h="1189">
                  <a:moveTo>
                    <a:pt x="688" y="0"/>
                  </a:moveTo>
                  <a:lnTo>
                    <a:pt x="0" y="1189"/>
                  </a:lnTo>
                  <a:lnTo>
                    <a:pt x="1374" y="1189"/>
                  </a:lnTo>
                  <a:lnTo>
                    <a:pt x="688" y="0"/>
                  </a:lnTo>
                  <a:close/>
                </a:path>
              </a:pathLst>
            </a:custGeom>
            <a:solidFill>
              <a:srgbClr val="DCDCDC"/>
            </a:solidFill>
            <a:ln w="3175">
              <a:solidFill>
                <a:srgbClr val="DCDCDC"/>
              </a:solidFill>
              <a:round/>
              <a:headEnd/>
              <a:tailEnd/>
            </a:ln>
            <a:extLst/>
          </p:spPr>
          <p:txBody>
            <a:bodyPr lIns="103756" tIns="51876" rIns="103756" bIns="51876"/>
            <a:lstStyle/>
            <a:p>
              <a:pPr eaLnBrk="0" fontAlgn="base" hangingPunct="0">
                <a:spcBef>
                  <a:spcPct val="0"/>
                </a:spcBef>
                <a:spcAft>
                  <a:spcPct val="0"/>
                </a:spcAft>
              </a:pPr>
              <a:endParaRPr lang="en-US" sz="1333" b="1" dirty="0">
                <a:solidFill>
                  <a:srgbClr val="000000"/>
                </a:solidFill>
              </a:endParaRPr>
            </a:p>
          </p:txBody>
        </p:sp>
        <p:sp>
          <p:nvSpPr>
            <p:cNvPr id="13" name="Freeform 12"/>
            <p:cNvSpPr>
              <a:spLocks noChangeAspect="1"/>
            </p:cNvSpPr>
            <p:nvPr>
              <p:custDataLst>
                <p:tags r:id="rId5"/>
              </p:custDataLst>
            </p:nvPr>
          </p:nvSpPr>
          <p:spPr bwMode="gray">
            <a:xfrm>
              <a:off x="472664" y="3026707"/>
              <a:ext cx="352746" cy="125767"/>
            </a:xfrm>
            <a:custGeom>
              <a:avLst/>
              <a:gdLst>
                <a:gd name="T0" fmla="*/ 0 w 2936"/>
                <a:gd name="T1" fmla="*/ 1190 h 1190"/>
                <a:gd name="T2" fmla="*/ 2936 w 2936"/>
                <a:gd name="T3" fmla="*/ 1190 h 1190"/>
                <a:gd name="T4" fmla="*/ 2248 w 2936"/>
                <a:gd name="T5" fmla="*/ 0 h 1190"/>
                <a:gd name="T6" fmla="*/ 688 w 2936"/>
                <a:gd name="T7" fmla="*/ 0 h 1190"/>
                <a:gd name="T8" fmla="*/ 0 w 2936"/>
                <a:gd name="T9" fmla="*/ 1190 h 1190"/>
              </a:gdLst>
              <a:ahLst/>
              <a:cxnLst>
                <a:cxn ang="0">
                  <a:pos x="T0" y="T1"/>
                </a:cxn>
                <a:cxn ang="0">
                  <a:pos x="T2" y="T3"/>
                </a:cxn>
                <a:cxn ang="0">
                  <a:pos x="T4" y="T5"/>
                </a:cxn>
                <a:cxn ang="0">
                  <a:pos x="T6" y="T7"/>
                </a:cxn>
                <a:cxn ang="0">
                  <a:pos x="T8" y="T9"/>
                </a:cxn>
              </a:cxnLst>
              <a:rect l="0" t="0" r="r" b="b"/>
              <a:pathLst>
                <a:path w="2936" h="1190">
                  <a:moveTo>
                    <a:pt x="0" y="1190"/>
                  </a:moveTo>
                  <a:lnTo>
                    <a:pt x="2936" y="1190"/>
                  </a:lnTo>
                  <a:lnTo>
                    <a:pt x="2248" y="0"/>
                  </a:lnTo>
                  <a:lnTo>
                    <a:pt x="688" y="0"/>
                  </a:lnTo>
                  <a:lnTo>
                    <a:pt x="0" y="1190"/>
                  </a:lnTo>
                  <a:close/>
                </a:path>
              </a:pathLst>
            </a:custGeom>
            <a:solidFill>
              <a:srgbClr val="DCDCDC"/>
            </a:solidFill>
            <a:ln w="3175" cap="flat" cmpd="sng">
              <a:solidFill>
                <a:srgbClr val="DCDCD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3756" tIns="51876" rIns="103756" bIns="51876"/>
            <a:lstStyle/>
            <a:p>
              <a:pPr eaLnBrk="0" fontAlgn="base" hangingPunct="0">
                <a:spcBef>
                  <a:spcPct val="0"/>
                </a:spcBef>
                <a:spcAft>
                  <a:spcPct val="0"/>
                </a:spcAft>
              </a:pPr>
              <a:endParaRPr lang="en-US" sz="1333" b="1" dirty="0">
                <a:solidFill>
                  <a:srgbClr val="000000"/>
                </a:solidFill>
              </a:endParaRPr>
            </a:p>
          </p:txBody>
        </p:sp>
        <p:sp>
          <p:nvSpPr>
            <p:cNvPr id="14" name="Freeform 13"/>
            <p:cNvSpPr>
              <a:spLocks noChangeAspect="1"/>
            </p:cNvSpPr>
            <p:nvPr>
              <p:custDataLst>
                <p:tags r:id="rId6"/>
              </p:custDataLst>
            </p:nvPr>
          </p:nvSpPr>
          <p:spPr bwMode="gray">
            <a:xfrm>
              <a:off x="379430" y="3169230"/>
              <a:ext cx="538801" cy="125260"/>
            </a:xfrm>
            <a:custGeom>
              <a:avLst/>
              <a:gdLst>
                <a:gd name="T0" fmla="*/ 0 w 4488"/>
                <a:gd name="T1" fmla="*/ 1183 h 1183"/>
                <a:gd name="T2" fmla="*/ 4488 w 4488"/>
                <a:gd name="T3" fmla="*/ 1183 h 1183"/>
                <a:gd name="T4" fmla="*/ 3806 w 4488"/>
                <a:gd name="T5" fmla="*/ 0 h 1183"/>
                <a:gd name="T6" fmla="*/ 682 w 4488"/>
                <a:gd name="T7" fmla="*/ 0 h 1183"/>
                <a:gd name="T8" fmla="*/ 0 w 4488"/>
                <a:gd name="T9" fmla="*/ 1183 h 1183"/>
              </a:gdLst>
              <a:ahLst/>
              <a:cxnLst>
                <a:cxn ang="0">
                  <a:pos x="T0" y="T1"/>
                </a:cxn>
                <a:cxn ang="0">
                  <a:pos x="T2" y="T3"/>
                </a:cxn>
                <a:cxn ang="0">
                  <a:pos x="T4" y="T5"/>
                </a:cxn>
                <a:cxn ang="0">
                  <a:pos x="T6" y="T7"/>
                </a:cxn>
                <a:cxn ang="0">
                  <a:pos x="T8" y="T9"/>
                </a:cxn>
              </a:cxnLst>
              <a:rect l="0" t="0" r="r" b="b"/>
              <a:pathLst>
                <a:path w="4488" h="1183">
                  <a:moveTo>
                    <a:pt x="0" y="1183"/>
                  </a:moveTo>
                  <a:lnTo>
                    <a:pt x="4488" y="1183"/>
                  </a:lnTo>
                  <a:lnTo>
                    <a:pt x="3806" y="0"/>
                  </a:lnTo>
                  <a:lnTo>
                    <a:pt x="682" y="0"/>
                  </a:lnTo>
                  <a:lnTo>
                    <a:pt x="0" y="1183"/>
                  </a:lnTo>
                  <a:close/>
                </a:path>
              </a:pathLst>
            </a:custGeom>
            <a:solidFill>
              <a:srgbClr val="DCDCDC"/>
            </a:solidFill>
            <a:ln w="3175" cap="flat" cmpd="sng">
              <a:solidFill>
                <a:srgbClr val="DCDCD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3756" tIns="51876" rIns="103756" bIns="51876"/>
            <a:lstStyle/>
            <a:p>
              <a:pPr eaLnBrk="0" fontAlgn="base" hangingPunct="0">
                <a:spcBef>
                  <a:spcPct val="0"/>
                </a:spcBef>
                <a:spcAft>
                  <a:spcPct val="0"/>
                </a:spcAft>
              </a:pPr>
              <a:endParaRPr lang="en-US" sz="1333" b="1" dirty="0">
                <a:solidFill>
                  <a:srgbClr val="000000"/>
                </a:solidFill>
              </a:endParaRPr>
            </a:p>
          </p:txBody>
        </p:sp>
        <p:sp>
          <p:nvSpPr>
            <p:cNvPr id="15" name="Freeform 6"/>
            <p:cNvSpPr>
              <a:spLocks noChangeAspect="1"/>
            </p:cNvSpPr>
            <p:nvPr>
              <p:custDataLst>
                <p:tags r:id="rId7"/>
              </p:custDataLst>
            </p:nvPr>
          </p:nvSpPr>
          <p:spPr bwMode="gray">
            <a:xfrm>
              <a:off x="245324" y="3313588"/>
              <a:ext cx="808202" cy="187889"/>
            </a:xfrm>
            <a:custGeom>
              <a:avLst/>
              <a:gdLst>
                <a:gd name="T0" fmla="*/ 0 w 4488"/>
                <a:gd name="T1" fmla="*/ 1183 h 1183"/>
                <a:gd name="T2" fmla="*/ 4488 w 4488"/>
                <a:gd name="T3" fmla="*/ 1183 h 1183"/>
                <a:gd name="T4" fmla="*/ 3806 w 4488"/>
                <a:gd name="T5" fmla="*/ 0 h 1183"/>
                <a:gd name="T6" fmla="*/ 682 w 4488"/>
                <a:gd name="T7" fmla="*/ 0 h 1183"/>
                <a:gd name="T8" fmla="*/ 0 w 4488"/>
                <a:gd name="T9" fmla="*/ 1183 h 1183"/>
              </a:gdLst>
              <a:ahLst/>
              <a:cxnLst>
                <a:cxn ang="0">
                  <a:pos x="T0" y="T1"/>
                </a:cxn>
                <a:cxn ang="0">
                  <a:pos x="T2" y="T3"/>
                </a:cxn>
                <a:cxn ang="0">
                  <a:pos x="T4" y="T5"/>
                </a:cxn>
                <a:cxn ang="0">
                  <a:pos x="T6" y="T7"/>
                </a:cxn>
                <a:cxn ang="0">
                  <a:pos x="T8" y="T9"/>
                </a:cxn>
              </a:cxnLst>
              <a:rect l="0" t="0" r="r" b="b"/>
              <a:pathLst>
                <a:path w="4488" h="1183">
                  <a:moveTo>
                    <a:pt x="0" y="1183"/>
                  </a:moveTo>
                  <a:lnTo>
                    <a:pt x="4488" y="1183"/>
                  </a:lnTo>
                  <a:lnTo>
                    <a:pt x="3806" y="0"/>
                  </a:lnTo>
                  <a:lnTo>
                    <a:pt x="682" y="0"/>
                  </a:lnTo>
                  <a:lnTo>
                    <a:pt x="0" y="1183"/>
                  </a:lnTo>
                  <a:close/>
                </a:path>
              </a:pathLst>
            </a:custGeom>
            <a:solidFill>
              <a:srgbClr val="DCDCDC"/>
            </a:solidFill>
            <a:ln w="3175" cap="flat" cmpd="sng">
              <a:solidFill>
                <a:srgbClr val="DCDCD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3756" tIns="51876" rIns="103756" bIns="51876"/>
            <a:lstStyle/>
            <a:p>
              <a:pPr eaLnBrk="0" fontAlgn="base" hangingPunct="0">
                <a:spcBef>
                  <a:spcPct val="0"/>
                </a:spcBef>
                <a:spcAft>
                  <a:spcPct val="0"/>
                </a:spcAft>
              </a:pPr>
              <a:endParaRPr lang="en-US" sz="1333" b="1" dirty="0">
                <a:solidFill>
                  <a:srgbClr val="000000"/>
                </a:solidFill>
              </a:endParaRPr>
            </a:p>
          </p:txBody>
        </p:sp>
        <p:sp>
          <p:nvSpPr>
            <p:cNvPr id="16" name="Oval 2"/>
            <p:cNvSpPr>
              <a:spLocks noChangeAspect="1" noChangeArrowheads="1"/>
            </p:cNvSpPr>
            <p:nvPr>
              <p:custDataLst>
                <p:tags r:id="rId8"/>
              </p:custDataLst>
            </p:nvPr>
          </p:nvSpPr>
          <p:spPr bwMode="gray">
            <a:xfrm>
              <a:off x="448423" y="3238165"/>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17" name="Oval 2"/>
            <p:cNvSpPr>
              <a:spLocks noChangeAspect="1" noChangeArrowheads="1"/>
            </p:cNvSpPr>
            <p:nvPr>
              <p:custDataLst>
                <p:tags r:id="rId9"/>
              </p:custDataLst>
            </p:nvPr>
          </p:nvSpPr>
          <p:spPr bwMode="gray">
            <a:xfrm>
              <a:off x="383804" y="3370150"/>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18" name="Oval 2"/>
            <p:cNvSpPr>
              <a:spLocks noChangeAspect="1" noChangeArrowheads="1"/>
            </p:cNvSpPr>
            <p:nvPr>
              <p:custDataLst>
                <p:tags r:id="rId10"/>
              </p:custDataLst>
            </p:nvPr>
          </p:nvSpPr>
          <p:spPr bwMode="gray">
            <a:xfrm>
              <a:off x="438775" y="3434053"/>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19" name="Oval 2"/>
            <p:cNvSpPr>
              <a:spLocks noChangeAspect="1" noChangeArrowheads="1"/>
            </p:cNvSpPr>
            <p:nvPr>
              <p:custDataLst>
                <p:tags r:id="rId11"/>
              </p:custDataLst>
            </p:nvPr>
          </p:nvSpPr>
          <p:spPr bwMode="gray">
            <a:xfrm>
              <a:off x="794923" y="3438391"/>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0" name="Oval 2"/>
            <p:cNvSpPr>
              <a:spLocks noChangeAspect="1" noChangeArrowheads="1"/>
            </p:cNvSpPr>
            <p:nvPr>
              <p:custDataLst>
                <p:tags r:id="rId12"/>
              </p:custDataLst>
            </p:nvPr>
          </p:nvSpPr>
          <p:spPr bwMode="gray">
            <a:xfrm>
              <a:off x="590336" y="3072702"/>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1" name="Rectangle 20"/>
            <p:cNvSpPr/>
            <p:nvPr>
              <p:custDataLst>
                <p:tags r:id="rId13"/>
              </p:custDataLst>
            </p:nvPr>
          </p:nvSpPr>
          <p:spPr>
            <a:xfrm>
              <a:off x="541227" y="3120529"/>
              <a:ext cx="31773" cy="275851"/>
            </a:xfrm>
            <a:prstGeom prst="rect">
              <a:avLst/>
            </a:prstGeom>
            <a:solidFill>
              <a:srgbClr val="939393"/>
            </a:solidFill>
            <a:ln w="3175">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756" tIns="51876" rIns="103756" bIns="51876" numCol="1" spcCol="0" rtlCol="0" fromWordArt="0" anchor="ctr" anchorCtr="0" forceAA="0" compatLnSpc="1">
              <a:prstTxWarp prst="textNoShape">
                <a:avLst/>
              </a:prstTxWarp>
              <a:noAutofit/>
            </a:bodyPr>
            <a:lstStyle/>
            <a:p>
              <a:pPr algn="ctr"/>
              <a:endParaRPr lang="en-US" sz="2400" dirty="0"/>
            </a:p>
          </p:txBody>
        </p:sp>
        <p:sp>
          <p:nvSpPr>
            <p:cNvPr id="22" name="Rectangle 21"/>
            <p:cNvSpPr/>
            <p:nvPr>
              <p:custDataLst>
                <p:tags r:id="rId14"/>
              </p:custDataLst>
            </p:nvPr>
          </p:nvSpPr>
          <p:spPr>
            <a:xfrm>
              <a:off x="671714" y="3120529"/>
              <a:ext cx="31773" cy="275851"/>
            </a:xfrm>
            <a:prstGeom prst="rect">
              <a:avLst/>
            </a:prstGeom>
            <a:solidFill>
              <a:srgbClr val="939393"/>
            </a:solidFill>
            <a:ln w="3175">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756" tIns="51876" rIns="103756" bIns="51876" numCol="1" spcCol="0" rtlCol="0" fromWordArt="0" anchor="ctr" anchorCtr="0" forceAA="0" compatLnSpc="1">
              <a:prstTxWarp prst="textNoShape">
                <a:avLst/>
              </a:prstTxWarp>
              <a:noAutofit/>
            </a:bodyPr>
            <a:lstStyle/>
            <a:p>
              <a:pPr algn="ctr"/>
              <a:endParaRPr lang="en-US" sz="2400" dirty="0"/>
            </a:p>
          </p:txBody>
        </p:sp>
        <p:sp>
          <p:nvSpPr>
            <p:cNvPr id="23" name="Oval 2"/>
            <p:cNvSpPr>
              <a:spLocks noChangeAspect="1" noChangeArrowheads="1"/>
            </p:cNvSpPr>
            <p:nvPr>
              <p:custDataLst>
                <p:tags r:id="rId15"/>
              </p:custDataLst>
            </p:nvPr>
          </p:nvSpPr>
          <p:spPr bwMode="gray">
            <a:xfrm>
              <a:off x="692525" y="3408034"/>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4" name="Oval 2"/>
            <p:cNvSpPr>
              <a:spLocks noChangeAspect="1" noChangeArrowheads="1"/>
            </p:cNvSpPr>
            <p:nvPr>
              <p:custDataLst>
                <p:tags r:id="rId16"/>
              </p:custDataLst>
            </p:nvPr>
          </p:nvSpPr>
          <p:spPr bwMode="gray">
            <a:xfrm>
              <a:off x="667235" y="3141631"/>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5" name="Oval 2"/>
            <p:cNvSpPr>
              <a:spLocks noChangeAspect="1" noChangeArrowheads="1"/>
            </p:cNvSpPr>
            <p:nvPr>
              <p:custDataLst>
                <p:tags r:id="rId17"/>
              </p:custDataLst>
            </p:nvPr>
          </p:nvSpPr>
          <p:spPr bwMode="gray">
            <a:xfrm>
              <a:off x="570797" y="3448647"/>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6" name="Oval 2"/>
            <p:cNvSpPr>
              <a:spLocks noChangeAspect="1" noChangeArrowheads="1"/>
            </p:cNvSpPr>
            <p:nvPr>
              <p:custDataLst>
                <p:tags r:id="rId18"/>
              </p:custDataLst>
            </p:nvPr>
          </p:nvSpPr>
          <p:spPr bwMode="gray">
            <a:xfrm>
              <a:off x="667235" y="3190807"/>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7" name="Oval 2"/>
            <p:cNvSpPr>
              <a:spLocks noChangeAspect="1" noChangeArrowheads="1"/>
            </p:cNvSpPr>
            <p:nvPr>
              <p:custDataLst>
                <p:tags r:id="rId19"/>
              </p:custDataLst>
            </p:nvPr>
          </p:nvSpPr>
          <p:spPr bwMode="gray">
            <a:xfrm>
              <a:off x="767782" y="3205798"/>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8" name="Oval 2"/>
            <p:cNvSpPr>
              <a:spLocks noChangeAspect="1" noChangeArrowheads="1"/>
            </p:cNvSpPr>
            <p:nvPr>
              <p:custDataLst>
                <p:tags r:id="rId20"/>
              </p:custDataLst>
            </p:nvPr>
          </p:nvSpPr>
          <p:spPr bwMode="gray">
            <a:xfrm>
              <a:off x="767782" y="3341752"/>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29" name="Oval 2"/>
            <p:cNvSpPr>
              <a:spLocks noChangeAspect="1" noChangeArrowheads="1"/>
            </p:cNvSpPr>
            <p:nvPr>
              <p:custDataLst>
                <p:tags r:id="rId21"/>
              </p:custDataLst>
            </p:nvPr>
          </p:nvSpPr>
          <p:spPr bwMode="gray">
            <a:xfrm>
              <a:off x="475596" y="3335521"/>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30" name="Oval 2"/>
            <p:cNvSpPr>
              <a:spLocks noChangeAspect="1" noChangeArrowheads="1"/>
            </p:cNvSpPr>
            <p:nvPr>
              <p:custDataLst>
                <p:tags r:id="rId22"/>
              </p:custDataLst>
            </p:nvPr>
          </p:nvSpPr>
          <p:spPr bwMode="gray">
            <a:xfrm>
              <a:off x="537310" y="3247861"/>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31" name="Oval 2"/>
            <p:cNvSpPr>
              <a:spLocks noChangeAspect="1" noChangeArrowheads="1"/>
            </p:cNvSpPr>
            <p:nvPr>
              <p:custDataLst>
                <p:tags r:id="rId23"/>
              </p:custDataLst>
            </p:nvPr>
          </p:nvSpPr>
          <p:spPr bwMode="gray">
            <a:xfrm>
              <a:off x="536189" y="3178012"/>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32" name="Oval 2"/>
            <p:cNvSpPr>
              <a:spLocks noChangeAspect="1" noChangeArrowheads="1"/>
            </p:cNvSpPr>
            <p:nvPr>
              <p:custDataLst>
                <p:tags r:id="rId24"/>
              </p:custDataLst>
            </p:nvPr>
          </p:nvSpPr>
          <p:spPr bwMode="gray">
            <a:xfrm>
              <a:off x="667235" y="3323737"/>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33" name="Oval 2"/>
            <p:cNvSpPr>
              <a:spLocks noChangeAspect="1" noChangeArrowheads="1"/>
            </p:cNvSpPr>
            <p:nvPr>
              <p:custDataLst>
                <p:tags r:id="rId25"/>
              </p:custDataLst>
            </p:nvPr>
          </p:nvSpPr>
          <p:spPr bwMode="gray">
            <a:xfrm>
              <a:off x="536793" y="3362161"/>
              <a:ext cx="39077" cy="30356"/>
            </a:xfrm>
            <a:prstGeom prst="ellipse">
              <a:avLst/>
            </a:prstGeom>
            <a:solidFill>
              <a:srgbClr val="EFB643"/>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sp>
          <p:nvSpPr>
            <p:cNvPr id="34" name="Oval 2"/>
            <p:cNvSpPr>
              <a:spLocks noChangeAspect="1" noChangeArrowheads="1"/>
            </p:cNvSpPr>
            <p:nvPr>
              <p:custDataLst>
                <p:tags r:id="rId26"/>
              </p:custDataLst>
            </p:nvPr>
          </p:nvSpPr>
          <p:spPr bwMode="gray">
            <a:xfrm>
              <a:off x="658849" y="3044245"/>
              <a:ext cx="39077" cy="30356"/>
            </a:xfrm>
            <a:prstGeom prst="ellipse">
              <a:avLst/>
            </a:prstGeom>
            <a:solidFill>
              <a:srgbClr val="D90D39"/>
            </a:solidFill>
            <a:ln w="9525" algn="ctr">
              <a:solidFill>
                <a:srgbClr val="696969"/>
              </a:solidFill>
              <a:round/>
              <a:headEnd/>
              <a:tailEnd/>
            </a:ln>
            <a:effectLst/>
          </p:spPr>
          <p:txBody>
            <a:bodyPr wrap="none" lIns="0" tIns="0" rIns="0" bIns="0" anchor="ctr"/>
            <a:lstStyle/>
            <a:p>
              <a:pPr algn="ctr" eaLnBrk="0" fontAlgn="base" hangingPunct="0">
                <a:spcBef>
                  <a:spcPct val="0"/>
                </a:spcBef>
                <a:spcAft>
                  <a:spcPct val="0"/>
                </a:spcAft>
              </a:pPr>
              <a:endParaRPr lang="en-US" sz="1333" b="1" dirty="0">
                <a:solidFill>
                  <a:srgbClr val="FFFFFF"/>
                </a:solidFill>
              </a:endParaRPr>
            </a:p>
          </p:txBody>
        </p:sp>
      </p:grpSp>
      <p:sp>
        <p:nvSpPr>
          <p:cNvPr id="35" name="Title 1"/>
          <p:cNvSpPr txBox="1">
            <a:spLocks/>
          </p:cNvSpPr>
          <p:nvPr/>
        </p:nvSpPr>
        <p:spPr>
          <a:xfrm>
            <a:off x="963905" y="508987"/>
            <a:ext cx="10230156" cy="3877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Pride building enlists the best front line motivators </a:t>
            </a:r>
          </a:p>
        </p:txBody>
      </p:sp>
      <p:sp>
        <p:nvSpPr>
          <p:cNvPr id="36" name="Oval 2"/>
          <p:cNvSpPr>
            <a:spLocks noChangeArrowheads="1"/>
          </p:cNvSpPr>
          <p:nvPr/>
        </p:nvSpPr>
        <p:spPr bwMode="gray">
          <a:xfrm>
            <a:off x="561665" y="533552"/>
            <a:ext cx="338667" cy="338667"/>
          </a:xfrm>
          <a:prstGeom prst="ellipse">
            <a:avLst/>
          </a:prstGeom>
          <a:solidFill>
            <a:schemeClr val="accent2"/>
          </a:solidFill>
          <a:ln w="9525" algn="ctr">
            <a:noFill/>
            <a:round/>
            <a:headEnd/>
            <a:tailEnd/>
          </a:ln>
          <a:effectLst/>
        </p:spPr>
        <p:txBody>
          <a:bodyPr wrap="none" lIns="0" tIns="0" rIns="0" bIns="0" anchor="ctr"/>
          <a:lstStyle/>
          <a:p>
            <a:pPr algn="ctr" eaLnBrk="0" fontAlgn="base" hangingPunct="0">
              <a:spcBef>
                <a:spcPct val="0"/>
              </a:spcBef>
              <a:spcAft>
                <a:spcPct val="0"/>
              </a:spcAft>
            </a:pPr>
            <a:r>
              <a:rPr lang="en-US" sz="1600" b="1" dirty="0">
                <a:solidFill>
                  <a:srgbClr val="FFFFFF"/>
                </a:solidFill>
              </a:rPr>
              <a:t>1</a:t>
            </a:r>
          </a:p>
        </p:txBody>
      </p:sp>
    </p:spTree>
    <p:extLst>
      <p:ext uri="{BB962C8B-B14F-4D97-AF65-F5344CB8AC3E}">
        <p14:creationId xmlns:p14="http://schemas.microsoft.com/office/powerpoint/2010/main" val="65415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Culture  Programs</a:t>
            </a:r>
            <a:endParaRPr lang="af-ZA" dirty="0"/>
          </a:p>
        </p:txBody>
      </p:sp>
      <p:grpSp>
        <p:nvGrpSpPr>
          <p:cNvPr id="19" name="Group 18"/>
          <p:cNvGrpSpPr/>
          <p:nvPr/>
        </p:nvGrpSpPr>
        <p:grpSpPr>
          <a:xfrm>
            <a:off x="609441" y="1371600"/>
            <a:ext cx="11261104" cy="4793705"/>
            <a:chOff x="320113" y="1112932"/>
            <a:chExt cx="8448184" cy="3131253"/>
          </a:xfrm>
        </p:grpSpPr>
        <p:sp>
          <p:nvSpPr>
            <p:cNvPr id="4" name="Rounded Rectangle 3"/>
            <p:cNvSpPr/>
            <p:nvPr/>
          </p:nvSpPr>
          <p:spPr>
            <a:xfrm>
              <a:off x="320113" y="2762932"/>
              <a:ext cx="4206240" cy="1481253"/>
            </a:xfrm>
            <a:prstGeom prst="roundRect">
              <a:avLst>
                <a:gd name="adj" fmla="val 7864"/>
              </a:avLst>
            </a:prstGeom>
            <a:solidFill>
              <a:schemeClr val="accent5">
                <a:lumMod val="40000"/>
                <a:lumOff val="60000"/>
              </a:schemeClr>
            </a:solidFill>
            <a:ln w="9525" cap="flat" cmpd="sng" algn="ctr">
              <a:noFill/>
              <a:prstDash val="solid"/>
            </a:ln>
            <a:effectLst/>
          </p:spPr>
          <p:txBody>
            <a:bodyPr lIns="109728" tIns="0" rIns="1097280" bIns="0" rtlCol="0" anchor="t"/>
            <a:lstStyle/>
            <a:p>
              <a:pPr marL="228589" indent="-228589">
                <a:buFont typeface="Arial" pitchFamily="34" charset="0"/>
                <a:buChar char="•"/>
                <a:defRPr/>
              </a:pPr>
              <a:endParaRPr lang="en-US" sz="400" dirty="0"/>
            </a:p>
          </p:txBody>
        </p:sp>
        <p:sp>
          <p:nvSpPr>
            <p:cNvPr id="5" name="Rounded Rectangle 4"/>
            <p:cNvSpPr/>
            <p:nvPr/>
          </p:nvSpPr>
          <p:spPr>
            <a:xfrm>
              <a:off x="4562057" y="1112932"/>
              <a:ext cx="4206240" cy="1601181"/>
            </a:xfrm>
            <a:prstGeom prst="roundRect">
              <a:avLst>
                <a:gd name="adj" fmla="val 9038"/>
              </a:avLst>
            </a:prstGeom>
            <a:solidFill>
              <a:schemeClr val="accent5">
                <a:lumMod val="40000"/>
                <a:lumOff val="60000"/>
              </a:schemeClr>
            </a:solidFill>
            <a:ln w="9525" cap="flat" cmpd="sng" algn="ctr">
              <a:noFill/>
              <a:prstDash val="solid"/>
            </a:ln>
            <a:effectLst/>
          </p:spPr>
          <p:txBody>
            <a:bodyPr lIns="487680" tIns="0" rIns="0" bIns="0" rtlCol="0" anchor="t"/>
            <a:lstStyle/>
            <a:p>
              <a:pPr marL="757729" indent="-228589">
                <a:buFont typeface="Arial" pitchFamily="34" charset="0"/>
                <a:buChar char="•"/>
                <a:defRPr/>
              </a:pPr>
              <a:endParaRPr lang="en-US" sz="267" dirty="0">
                <a:latin typeface="HP Simplified" pitchFamily="34" charset="0"/>
              </a:endParaRPr>
            </a:p>
          </p:txBody>
        </p:sp>
        <p:sp>
          <p:nvSpPr>
            <p:cNvPr id="6" name="Rounded Rectangle 5"/>
            <p:cNvSpPr/>
            <p:nvPr/>
          </p:nvSpPr>
          <p:spPr>
            <a:xfrm>
              <a:off x="4562057" y="2762932"/>
              <a:ext cx="4206240" cy="1481253"/>
            </a:xfrm>
            <a:prstGeom prst="roundRect">
              <a:avLst>
                <a:gd name="adj" fmla="val 10798"/>
              </a:avLst>
            </a:prstGeom>
            <a:solidFill>
              <a:schemeClr val="accent5">
                <a:lumMod val="40000"/>
                <a:lumOff val="60000"/>
              </a:schemeClr>
            </a:solidFill>
            <a:ln w="9525" cap="flat" cmpd="sng" algn="ctr">
              <a:noFill/>
              <a:prstDash val="solid"/>
            </a:ln>
            <a:effectLst/>
          </p:spPr>
          <p:txBody>
            <a:bodyPr lIns="487680" tIns="0" rIns="0" bIns="0" rtlCol="0" anchor="t"/>
            <a:lstStyle/>
            <a:p>
              <a:pPr marL="1073097">
                <a:defRPr/>
              </a:pPr>
              <a:endParaRPr lang="en-US" sz="400" dirty="0">
                <a:solidFill>
                  <a:schemeClr val="accent1"/>
                </a:solidFill>
              </a:endParaRPr>
            </a:p>
          </p:txBody>
        </p:sp>
        <p:sp>
          <p:nvSpPr>
            <p:cNvPr id="7" name="Rounded Rectangle 6"/>
            <p:cNvSpPr/>
            <p:nvPr/>
          </p:nvSpPr>
          <p:spPr>
            <a:xfrm>
              <a:off x="320113" y="1120443"/>
              <a:ext cx="4206240" cy="1593670"/>
            </a:xfrm>
            <a:prstGeom prst="roundRect">
              <a:avLst>
                <a:gd name="adj" fmla="val 9037"/>
              </a:avLst>
            </a:prstGeom>
            <a:solidFill>
              <a:schemeClr val="accent5">
                <a:lumMod val="40000"/>
                <a:lumOff val="60000"/>
              </a:schemeClr>
            </a:solidFill>
            <a:ln w="9525" cap="flat" cmpd="sng" algn="ctr">
              <a:noFill/>
              <a:prstDash val="solid"/>
            </a:ln>
            <a:effectLst/>
          </p:spPr>
          <p:txBody>
            <a:bodyPr lIns="60960" tIns="0" rIns="609600" bIns="0" rtlCol="0" anchor="t"/>
            <a:lstStyle/>
            <a:p>
              <a:pPr marL="615919" indent="-158743">
                <a:buFont typeface="Arial" pitchFamily="34" charset="0"/>
                <a:buChar char="•"/>
                <a:defRPr/>
              </a:pPr>
              <a:endParaRPr lang="en-US" sz="400" b="1" dirty="0"/>
            </a:p>
          </p:txBody>
        </p:sp>
      </p:grpSp>
      <p:grpSp>
        <p:nvGrpSpPr>
          <p:cNvPr id="20" name="Group 19"/>
          <p:cNvGrpSpPr/>
          <p:nvPr/>
        </p:nvGrpSpPr>
        <p:grpSpPr>
          <a:xfrm>
            <a:off x="4644693" y="2295964"/>
            <a:ext cx="3190600" cy="3111616"/>
            <a:chOff x="3174869" y="1494000"/>
            <a:chExt cx="2873507" cy="2802374"/>
          </a:xfrm>
        </p:grpSpPr>
        <p:grpSp>
          <p:nvGrpSpPr>
            <p:cNvPr id="8" name="Group 7"/>
            <p:cNvGrpSpPr/>
            <p:nvPr/>
          </p:nvGrpSpPr>
          <p:grpSpPr>
            <a:xfrm>
              <a:off x="3174869" y="1494000"/>
              <a:ext cx="2873507" cy="2802374"/>
              <a:chOff x="2589071" y="1061808"/>
              <a:chExt cx="3565282" cy="3477024"/>
            </a:xfrm>
          </p:grpSpPr>
          <p:sp>
            <p:nvSpPr>
              <p:cNvPr id="9" name="Freeform 164"/>
              <p:cNvSpPr>
                <a:spLocks/>
              </p:cNvSpPr>
              <p:nvPr/>
            </p:nvSpPr>
            <p:spPr bwMode="gray">
              <a:xfrm>
                <a:off x="4371711" y="1061808"/>
                <a:ext cx="1782642" cy="1742059"/>
              </a:xfrm>
              <a:custGeom>
                <a:avLst/>
                <a:gdLst>
                  <a:gd name="T0" fmla="*/ 204 w 204"/>
                  <a:gd name="T1" fmla="*/ 204 h 204"/>
                  <a:gd name="T2" fmla="*/ 0 w 204"/>
                  <a:gd name="T3" fmla="*/ 0 h 204"/>
                  <a:gd name="T4" fmla="*/ 0 w 204"/>
                  <a:gd name="T5" fmla="*/ 204 h 204"/>
                  <a:gd name="T6" fmla="*/ 204 w 204"/>
                  <a:gd name="T7" fmla="*/ 204 h 204"/>
                </a:gdLst>
                <a:ahLst/>
                <a:cxnLst>
                  <a:cxn ang="0">
                    <a:pos x="T0" y="T1"/>
                  </a:cxn>
                  <a:cxn ang="0">
                    <a:pos x="T2" y="T3"/>
                  </a:cxn>
                  <a:cxn ang="0">
                    <a:pos x="T4" y="T5"/>
                  </a:cxn>
                  <a:cxn ang="0">
                    <a:pos x="T6" y="T7"/>
                  </a:cxn>
                </a:cxnLst>
                <a:rect l="0" t="0" r="r" b="b"/>
                <a:pathLst>
                  <a:path w="204" h="204">
                    <a:moveTo>
                      <a:pt x="204" y="204"/>
                    </a:moveTo>
                    <a:cubicBezTo>
                      <a:pt x="204" y="91"/>
                      <a:pt x="112" y="0"/>
                      <a:pt x="0" y="0"/>
                    </a:cubicBezTo>
                    <a:lnTo>
                      <a:pt x="0" y="204"/>
                    </a:lnTo>
                    <a:lnTo>
                      <a:pt x="204" y="204"/>
                    </a:lnTo>
                    <a:close/>
                  </a:path>
                </a:pathLst>
              </a:custGeom>
              <a:solidFill>
                <a:srgbClr val="01A982"/>
              </a:solidFill>
              <a:ln w="28575" cmpd="sng">
                <a:solidFill>
                  <a:sysClr val="window" lastClr="FFFFFF"/>
                </a:solidFill>
                <a:prstDash val="solid"/>
                <a:round/>
                <a:headEnd/>
                <a:tailEnd/>
              </a:ln>
            </p:spPr>
            <p:txBody>
              <a:bodyPr/>
              <a:lstStyle/>
              <a:p>
                <a:pPr defTabSz="609291">
                  <a:defRPr/>
                </a:pPr>
                <a:endParaRPr lang="en-US" sz="2400" kern="0" dirty="0">
                  <a:solidFill>
                    <a:prstClr val="black"/>
                  </a:solidFill>
                </a:endParaRPr>
              </a:p>
            </p:txBody>
          </p:sp>
          <p:sp>
            <p:nvSpPr>
              <p:cNvPr id="10" name="Freeform 165"/>
              <p:cNvSpPr>
                <a:spLocks/>
              </p:cNvSpPr>
              <p:nvPr/>
            </p:nvSpPr>
            <p:spPr bwMode="gray">
              <a:xfrm>
                <a:off x="4371710" y="2803866"/>
                <a:ext cx="1782643" cy="1734966"/>
              </a:xfrm>
              <a:custGeom>
                <a:avLst/>
                <a:gdLst>
                  <a:gd name="T0" fmla="*/ 0 w 204"/>
                  <a:gd name="T1" fmla="*/ 203 h 203"/>
                  <a:gd name="T2" fmla="*/ 204 w 204"/>
                  <a:gd name="T3" fmla="*/ 0 h 203"/>
                  <a:gd name="T4" fmla="*/ 0 w 204"/>
                  <a:gd name="T5" fmla="*/ 0 h 203"/>
                  <a:gd name="T6" fmla="*/ 0 w 204"/>
                  <a:gd name="T7" fmla="*/ 203 h 203"/>
                </a:gdLst>
                <a:ahLst/>
                <a:cxnLst>
                  <a:cxn ang="0">
                    <a:pos x="T0" y="T1"/>
                  </a:cxn>
                  <a:cxn ang="0">
                    <a:pos x="T2" y="T3"/>
                  </a:cxn>
                  <a:cxn ang="0">
                    <a:pos x="T4" y="T5"/>
                  </a:cxn>
                  <a:cxn ang="0">
                    <a:pos x="T6" y="T7"/>
                  </a:cxn>
                </a:cxnLst>
                <a:rect l="0" t="0" r="r" b="b"/>
                <a:pathLst>
                  <a:path w="204" h="203">
                    <a:moveTo>
                      <a:pt x="0" y="203"/>
                    </a:moveTo>
                    <a:cubicBezTo>
                      <a:pt x="112" y="203"/>
                      <a:pt x="204" y="112"/>
                      <a:pt x="204" y="0"/>
                    </a:cubicBezTo>
                    <a:lnTo>
                      <a:pt x="0" y="0"/>
                    </a:lnTo>
                    <a:lnTo>
                      <a:pt x="0" y="203"/>
                    </a:lnTo>
                    <a:close/>
                  </a:path>
                </a:pathLst>
              </a:custGeom>
              <a:solidFill>
                <a:srgbClr val="01A982"/>
              </a:solidFill>
              <a:ln w="28575" cmpd="sng">
                <a:solidFill>
                  <a:sysClr val="window" lastClr="FFFFFF"/>
                </a:solidFill>
                <a:prstDash val="solid"/>
                <a:round/>
                <a:headEnd/>
                <a:tailEnd/>
              </a:ln>
            </p:spPr>
            <p:txBody>
              <a:bodyPr/>
              <a:lstStyle/>
              <a:p>
                <a:pPr defTabSz="609291">
                  <a:defRPr/>
                </a:pPr>
                <a:endParaRPr lang="en-US" sz="2400" kern="0" dirty="0">
                  <a:solidFill>
                    <a:prstClr val="black"/>
                  </a:solidFill>
                </a:endParaRPr>
              </a:p>
            </p:txBody>
          </p:sp>
          <p:sp>
            <p:nvSpPr>
              <p:cNvPr id="11" name="Freeform 166"/>
              <p:cNvSpPr>
                <a:spLocks/>
              </p:cNvSpPr>
              <p:nvPr/>
            </p:nvSpPr>
            <p:spPr bwMode="gray">
              <a:xfrm>
                <a:off x="2589071" y="2803867"/>
                <a:ext cx="1782642" cy="1734965"/>
              </a:xfrm>
              <a:custGeom>
                <a:avLst/>
                <a:gdLst>
                  <a:gd name="T0" fmla="*/ 0 w 204"/>
                  <a:gd name="T1" fmla="*/ 0 h 203"/>
                  <a:gd name="T2" fmla="*/ 203 w 204"/>
                  <a:gd name="T3" fmla="*/ 203 h 203"/>
                  <a:gd name="T4" fmla="*/ 204 w 204"/>
                  <a:gd name="T5" fmla="*/ 0 h 203"/>
                  <a:gd name="T6" fmla="*/ 0 w 204"/>
                  <a:gd name="T7" fmla="*/ 0 h 203"/>
                </a:gdLst>
                <a:ahLst/>
                <a:cxnLst>
                  <a:cxn ang="0">
                    <a:pos x="T0" y="T1"/>
                  </a:cxn>
                  <a:cxn ang="0">
                    <a:pos x="T2" y="T3"/>
                  </a:cxn>
                  <a:cxn ang="0">
                    <a:pos x="T4" y="T5"/>
                  </a:cxn>
                  <a:cxn ang="0">
                    <a:pos x="T6" y="T7"/>
                  </a:cxn>
                </a:cxnLst>
                <a:rect l="0" t="0" r="r" b="b"/>
                <a:pathLst>
                  <a:path w="204" h="203">
                    <a:moveTo>
                      <a:pt x="0" y="0"/>
                    </a:moveTo>
                    <a:cubicBezTo>
                      <a:pt x="0" y="112"/>
                      <a:pt x="91" y="203"/>
                      <a:pt x="203" y="203"/>
                    </a:cubicBezTo>
                    <a:lnTo>
                      <a:pt x="204" y="0"/>
                    </a:lnTo>
                    <a:lnTo>
                      <a:pt x="0" y="0"/>
                    </a:lnTo>
                    <a:close/>
                  </a:path>
                </a:pathLst>
              </a:custGeom>
              <a:solidFill>
                <a:srgbClr val="01A982"/>
              </a:solidFill>
              <a:ln w="28575" cmpd="sng">
                <a:solidFill>
                  <a:sysClr val="window" lastClr="FFFFFF"/>
                </a:solidFill>
                <a:prstDash val="solid"/>
                <a:round/>
                <a:headEnd/>
                <a:tailEnd/>
              </a:ln>
            </p:spPr>
            <p:txBody>
              <a:bodyPr/>
              <a:lstStyle/>
              <a:p>
                <a:pPr defTabSz="609291">
                  <a:defRPr/>
                </a:pPr>
                <a:endParaRPr lang="en-US" sz="2400" kern="0" dirty="0">
                  <a:solidFill>
                    <a:prstClr val="black"/>
                  </a:solidFill>
                </a:endParaRPr>
              </a:p>
            </p:txBody>
          </p:sp>
          <p:sp>
            <p:nvSpPr>
              <p:cNvPr id="12" name="Text Box 168"/>
              <p:cNvSpPr txBox="1">
                <a:spLocks noChangeArrowheads="1"/>
              </p:cNvSpPr>
              <p:nvPr>
                <p:custDataLst>
                  <p:tags r:id="rId1"/>
                </p:custDataLst>
              </p:nvPr>
            </p:nvSpPr>
            <p:spPr bwMode="gray">
              <a:xfrm>
                <a:off x="4603967" y="3386751"/>
                <a:ext cx="1241550" cy="550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2400">
                    <a:solidFill>
                      <a:schemeClr val="tx1"/>
                    </a:solidFill>
                    <a:latin typeface="Book Antiqua" pitchFamily="18" charset="0"/>
                  </a:defRPr>
                </a:lvl1pPr>
                <a:lvl2pPr marL="1196975">
                  <a:defRPr sz="2400">
                    <a:solidFill>
                      <a:schemeClr val="tx1"/>
                    </a:solidFill>
                    <a:latin typeface="Book Antiqua" pitchFamily="18" charset="0"/>
                  </a:defRPr>
                </a:lvl2pPr>
                <a:lvl3pPr marL="1311275">
                  <a:defRPr sz="2400">
                    <a:solidFill>
                      <a:schemeClr val="tx1"/>
                    </a:solidFill>
                    <a:latin typeface="Book Antiqua" pitchFamily="18" charset="0"/>
                  </a:defRPr>
                </a:lvl3pPr>
                <a:lvl4pPr marL="1425575">
                  <a:defRPr sz="2400">
                    <a:solidFill>
                      <a:schemeClr val="tx1"/>
                    </a:solidFill>
                    <a:latin typeface="Book Antiqua" pitchFamily="18" charset="0"/>
                  </a:defRPr>
                </a:lvl4pPr>
                <a:lvl5pPr>
                  <a:defRPr sz="2400">
                    <a:solidFill>
                      <a:schemeClr val="tx1"/>
                    </a:solidFill>
                    <a:latin typeface="Book Antiqua" pitchFamily="18" charset="0"/>
                  </a:defRPr>
                </a:lvl5pPr>
                <a:lvl6pPr eaLnBrk="0" fontAlgn="base" hangingPunct="0">
                  <a:spcBef>
                    <a:spcPct val="0"/>
                  </a:spcBef>
                  <a:spcAft>
                    <a:spcPct val="0"/>
                  </a:spcAft>
                  <a:defRPr sz="2400">
                    <a:solidFill>
                      <a:schemeClr val="tx1"/>
                    </a:solidFill>
                    <a:latin typeface="Book Antiqua" pitchFamily="18" charset="0"/>
                  </a:defRPr>
                </a:lvl6pPr>
                <a:lvl7pPr eaLnBrk="0" fontAlgn="base" hangingPunct="0">
                  <a:spcBef>
                    <a:spcPct val="0"/>
                  </a:spcBef>
                  <a:spcAft>
                    <a:spcPct val="0"/>
                  </a:spcAft>
                  <a:defRPr sz="2400">
                    <a:solidFill>
                      <a:schemeClr val="tx1"/>
                    </a:solidFill>
                    <a:latin typeface="Book Antiqua" pitchFamily="18" charset="0"/>
                  </a:defRPr>
                </a:lvl7pPr>
                <a:lvl8pPr eaLnBrk="0" fontAlgn="base" hangingPunct="0">
                  <a:spcBef>
                    <a:spcPct val="0"/>
                  </a:spcBef>
                  <a:spcAft>
                    <a:spcPct val="0"/>
                  </a:spcAft>
                  <a:defRPr sz="2400">
                    <a:solidFill>
                      <a:schemeClr val="tx1"/>
                    </a:solidFill>
                    <a:latin typeface="Book Antiqua" pitchFamily="18" charset="0"/>
                  </a:defRPr>
                </a:lvl8pPr>
                <a:lvl9pPr eaLnBrk="0" fontAlgn="base" hangingPunct="0">
                  <a:spcBef>
                    <a:spcPct val="0"/>
                  </a:spcBef>
                  <a:spcAft>
                    <a:spcPct val="0"/>
                  </a:spcAft>
                  <a:defRPr sz="2400">
                    <a:solidFill>
                      <a:schemeClr val="tx1"/>
                    </a:solidFill>
                    <a:latin typeface="Book Antiqua" pitchFamily="18" charset="0"/>
                  </a:defRPr>
                </a:lvl9pPr>
              </a:lstStyle>
              <a:p>
                <a:pPr algn="ctr" defTabSz="609291">
                  <a:defRPr/>
                </a:pPr>
                <a:r>
                  <a:rPr lang="en-GB" sz="1600" b="1" kern="0" dirty="0">
                    <a:solidFill>
                      <a:prstClr val="white"/>
                    </a:solidFill>
                    <a:latin typeface="HP Simplified"/>
                    <a:cs typeface="Arial" pitchFamily="34" charset="0"/>
                  </a:rPr>
                  <a:t>Quality </a:t>
                </a:r>
              </a:p>
              <a:p>
                <a:pPr algn="ctr" defTabSz="609291">
                  <a:defRPr/>
                </a:pPr>
                <a:r>
                  <a:rPr lang="en-GB" sz="1600" b="1" kern="0" dirty="0">
                    <a:solidFill>
                      <a:prstClr val="white"/>
                    </a:solidFill>
                    <a:latin typeface="HP Simplified"/>
                    <a:cs typeface="Arial" pitchFamily="34" charset="0"/>
                  </a:rPr>
                  <a:t>Training</a:t>
                </a:r>
              </a:p>
            </p:txBody>
          </p:sp>
          <p:sp>
            <p:nvSpPr>
              <p:cNvPr id="13" name="Text Box 169"/>
              <p:cNvSpPr txBox="1">
                <a:spLocks noChangeArrowheads="1"/>
              </p:cNvSpPr>
              <p:nvPr>
                <p:custDataLst>
                  <p:tags r:id="rId2"/>
                </p:custDataLst>
              </p:nvPr>
            </p:nvSpPr>
            <p:spPr bwMode="gray">
              <a:xfrm>
                <a:off x="3077514" y="3374932"/>
                <a:ext cx="1027900" cy="550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defPPr>
                  <a:defRPr lang="en-US"/>
                </a:defPPr>
                <a:lvl1pPr algn="ctr">
                  <a:defRPr sz="1400" b="1">
                    <a:solidFill>
                      <a:schemeClr val="bg1"/>
                    </a:solidFill>
                    <a:latin typeface="+mj-lt"/>
                    <a:cs typeface="Arial" pitchFamily="34" charset="0"/>
                  </a:defRPr>
                </a:lvl1pPr>
                <a:lvl2pPr marL="1196975">
                  <a:defRPr sz="2400">
                    <a:latin typeface="Book Antiqua" pitchFamily="18" charset="0"/>
                  </a:defRPr>
                </a:lvl2pPr>
                <a:lvl3pPr marL="1311275">
                  <a:defRPr sz="2400">
                    <a:latin typeface="Book Antiqua" pitchFamily="18" charset="0"/>
                  </a:defRPr>
                </a:lvl3pPr>
                <a:lvl4pPr marL="1425575">
                  <a:defRPr sz="2400">
                    <a:latin typeface="Book Antiqua" pitchFamily="18" charset="0"/>
                  </a:defRPr>
                </a:lvl4pPr>
                <a:lvl5pPr>
                  <a:defRPr sz="2400">
                    <a:latin typeface="Book Antiqua" pitchFamily="18" charset="0"/>
                  </a:defRPr>
                </a:lvl5pPr>
                <a:lvl6pPr eaLnBrk="0" fontAlgn="base" hangingPunct="0">
                  <a:spcBef>
                    <a:spcPct val="0"/>
                  </a:spcBef>
                  <a:spcAft>
                    <a:spcPct val="0"/>
                  </a:spcAft>
                  <a:defRPr sz="2400">
                    <a:latin typeface="Book Antiqua" pitchFamily="18" charset="0"/>
                  </a:defRPr>
                </a:lvl6pPr>
                <a:lvl7pPr eaLnBrk="0" fontAlgn="base" hangingPunct="0">
                  <a:spcBef>
                    <a:spcPct val="0"/>
                  </a:spcBef>
                  <a:spcAft>
                    <a:spcPct val="0"/>
                  </a:spcAft>
                  <a:defRPr sz="2400">
                    <a:latin typeface="Book Antiqua" pitchFamily="18" charset="0"/>
                  </a:defRPr>
                </a:lvl7pPr>
                <a:lvl8pPr eaLnBrk="0" fontAlgn="base" hangingPunct="0">
                  <a:spcBef>
                    <a:spcPct val="0"/>
                  </a:spcBef>
                  <a:spcAft>
                    <a:spcPct val="0"/>
                  </a:spcAft>
                  <a:defRPr sz="2400">
                    <a:latin typeface="Book Antiqua" pitchFamily="18" charset="0"/>
                  </a:defRPr>
                </a:lvl8pPr>
                <a:lvl9pPr eaLnBrk="0" fontAlgn="base" hangingPunct="0">
                  <a:spcBef>
                    <a:spcPct val="0"/>
                  </a:spcBef>
                  <a:spcAft>
                    <a:spcPct val="0"/>
                  </a:spcAft>
                  <a:defRPr sz="2400">
                    <a:latin typeface="Book Antiqua" pitchFamily="18" charset="0"/>
                  </a:defRPr>
                </a:lvl9pPr>
              </a:lstStyle>
              <a:p>
                <a:pPr defTabSz="609291">
                  <a:defRPr/>
                </a:pPr>
                <a:r>
                  <a:rPr lang="en-GB" sz="1600" kern="0" dirty="0">
                    <a:solidFill>
                      <a:prstClr val="white"/>
                    </a:solidFill>
                    <a:latin typeface="HP Simplified"/>
                  </a:rPr>
                  <a:t>Quality</a:t>
                </a:r>
              </a:p>
              <a:p>
                <a:pPr defTabSz="609291">
                  <a:defRPr/>
                </a:pPr>
                <a:r>
                  <a:rPr lang="en-GB" sz="1600" kern="0" dirty="0">
                    <a:solidFill>
                      <a:prstClr val="white"/>
                    </a:solidFill>
                    <a:latin typeface="HP Simplified"/>
                  </a:rPr>
                  <a:t>Metrics</a:t>
                </a:r>
              </a:p>
            </p:txBody>
          </p:sp>
          <p:sp>
            <p:nvSpPr>
              <p:cNvPr id="14" name="Text Box 170"/>
              <p:cNvSpPr txBox="1">
                <a:spLocks noChangeArrowheads="1"/>
              </p:cNvSpPr>
              <p:nvPr>
                <p:custDataLst>
                  <p:tags r:id="rId3"/>
                </p:custDataLst>
              </p:nvPr>
            </p:nvSpPr>
            <p:spPr bwMode="gray">
              <a:xfrm>
                <a:off x="3033410" y="1979395"/>
                <a:ext cx="1495826" cy="6421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Book Antiqua" pitchFamily="18" charset="0"/>
                  </a:defRPr>
                </a:lvl1pPr>
                <a:lvl2pPr marL="1196975">
                  <a:defRPr sz="2400">
                    <a:solidFill>
                      <a:schemeClr val="tx1"/>
                    </a:solidFill>
                    <a:latin typeface="Book Antiqua" pitchFamily="18" charset="0"/>
                  </a:defRPr>
                </a:lvl2pPr>
                <a:lvl3pPr marL="1311275">
                  <a:defRPr sz="2400">
                    <a:solidFill>
                      <a:schemeClr val="tx1"/>
                    </a:solidFill>
                    <a:latin typeface="Book Antiqua" pitchFamily="18" charset="0"/>
                  </a:defRPr>
                </a:lvl3pPr>
                <a:lvl4pPr marL="1425575">
                  <a:defRPr sz="2400">
                    <a:solidFill>
                      <a:schemeClr val="tx1"/>
                    </a:solidFill>
                    <a:latin typeface="Book Antiqua" pitchFamily="18" charset="0"/>
                  </a:defRPr>
                </a:lvl4pPr>
                <a:lvl5pPr>
                  <a:defRPr sz="2400">
                    <a:solidFill>
                      <a:schemeClr val="tx1"/>
                    </a:solidFill>
                    <a:latin typeface="Book Antiqua" pitchFamily="18" charset="0"/>
                  </a:defRPr>
                </a:lvl5pPr>
                <a:lvl6pPr eaLnBrk="0" fontAlgn="base" hangingPunct="0">
                  <a:spcBef>
                    <a:spcPct val="0"/>
                  </a:spcBef>
                  <a:spcAft>
                    <a:spcPct val="0"/>
                  </a:spcAft>
                  <a:defRPr sz="2400">
                    <a:solidFill>
                      <a:schemeClr val="tx1"/>
                    </a:solidFill>
                    <a:latin typeface="Book Antiqua" pitchFamily="18" charset="0"/>
                  </a:defRPr>
                </a:lvl6pPr>
                <a:lvl7pPr eaLnBrk="0" fontAlgn="base" hangingPunct="0">
                  <a:spcBef>
                    <a:spcPct val="0"/>
                  </a:spcBef>
                  <a:spcAft>
                    <a:spcPct val="0"/>
                  </a:spcAft>
                  <a:defRPr sz="2400">
                    <a:solidFill>
                      <a:schemeClr val="tx1"/>
                    </a:solidFill>
                    <a:latin typeface="Book Antiqua" pitchFamily="18" charset="0"/>
                  </a:defRPr>
                </a:lvl7pPr>
                <a:lvl8pPr eaLnBrk="0" fontAlgn="base" hangingPunct="0">
                  <a:spcBef>
                    <a:spcPct val="0"/>
                  </a:spcBef>
                  <a:spcAft>
                    <a:spcPct val="0"/>
                  </a:spcAft>
                  <a:defRPr sz="2400">
                    <a:solidFill>
                      <a:schemeClr val="tx1"/>
                    </a:solidFill>
                    <a:latin typeface="Book Antiqua" pitchFamily="18" charset="0"/>
                  </a:defRPr>
                </a:lvl8pPr>
                <a:lvl9pPr eaLnBrk="0" fontAlgn="base" hangingPunct="0">
                  <a:spcBef>
                    <a:spcPct val="0"/>
                  </a:spcBef>
                  <a:spcAft>
                    <a:spcPct val="0"/>
                  </a:spcAft>
                  <a:defRPr sz="2400">
                    <a:solidFill>
                      <a:schemeClr val="tx1"/>
                    </a:solidFill>
                    <a:latin typeface="Book Antiqua" pitchFamily="18" charset="0"/>
                  </a:defRPr>
                </a:lvl9pPr>
              </a:lstStyle>
              <a:p>
                <a:pPr algn="ctr" defTabSz="609291">
                  <a:defRPr/>
                </a:pPr>
                <a:r>
                  <a:rPr lang="en-GB" sz="1867" b="1" kern="0" dirty="0">
                    <a:solidFill>
                      <a:prstClr val="white"/>
                    </a:solidFill>
                    <a:latin typeface="HP Simplified"/>
                    <a:cs typeface="Arial" pitchFamily="34" charset="0"/>
                  </a:rPr>
                  <a:t>Visibility &amp;</a:t>
                </a:r>
              </a:p>
              <a:p>
                <a:pPr algn="ctr" defTabSz="609291">
                  <a:defRPr/>
                </a:pPr>
                <a:r>
                  <a:rPr lang="en-GB" sz="1867" b="1" kern="0" dirty="0">
                    <a:solidFill>
                      <a:prstClr val="white"/>
                    </a:solidFill>
                    <a:latin typeface="HP Simplified"/>
                    <a:cs typeface="Arial" pitchFamily="34" charset="0"/>
                  </a:rPr>
                  <a:t>Adherence</a:t>
                </a:r>
                <a:endParaRPr lang="en-GB" sz="1600" b="1" kern="0" dirty="0">
                  <a:solidFill>
                    <a:prstClr val="white"/>
                  </a:solidFill>
                  <a:latin typeface="HP Simplified"/>
                  <a:cs typeface="Arial" pitchFamily="34" charset="0"/>
                </a:endParaRPr>
              </a:p>
            </p:txBody>
          </p:sp>
          <p:sp>
            <p:nvSpPr>
              <p:cNvPr id="15" name="Text Box 172"/>
              <p:cNvSpPr txBox="1">
                <a:spLocks noChangeArrowheads="1"/>
              </p:cNvSpPr>
              <p:nvPr>
                <p:custDataLst>
                  <p:tags r:id="rId4"/>
                </p:custDataLst>
              </p:nvPr>
            </p:nvSpPr>
            <p:spPr bwMode="gray">
              <a:xfrm>
                <a:off x="4431288" y="1698018"/>
                <a:ext cx="1586910" cy="550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2400">
                    <a:solidFill>
                      <a:schemeClr val="tx1"/>
                    </a:solidFill>
                    <a:latin typeface="Book Antiqua" pitchFamily="18" charset="0"/>
                  </a:defRPr>
                </a:lvl1pPr>
                <a:lvl2pPr marL="1196975">
                  <a:defRPr sz="2400">
                    <a:solidFill>
                      <a:schemeClr val="tx1"/>
                    </a:solidFill>
                    <a:latin typeface="Book Antiqua" pitchFamily="18" charset="0"/>
                  </a:defRPr>
                </a:lvl2pPr>
                <a:lvl3pPr marL="1311275">
                  <a:defRPr sz="2400">
                    <a:solidFill>
                      <a:schemeClr val="tx1"/>
                    </a:solidFill>
                    <a:latin typeface="Book Antiqua" pitchFamily="18" charset="0"/>
                  </a:defRPr>
                </a:lvl3pPr>
                <a:lvl4pPr marL="1425575">
                  <a:defRPr sz="2400">
                    <a:solidFill>
                      <a:schemeClr val="tx1"/>
                    </a:solidFill>
                    <a:latin typeface="Book Antiqua" pitchFamily="18" charset="0"/>
                  </a:defRPr>
                </a:lvl4pPr>
                <a:lvl5pPr>
                  <a:defRPr sz="2400">
                    <a:solidFill>
                      <a:schemeClr val="tx1"/>
                    </a:solidFill>
                    <a:latin typeface="Book Antiqua" pitchFamily="18" charset="0"/>
                  </a:defRPr>
                </a:lvl5pPr>
                <a:lvl6pPr eaLnBrk="0" fontAlgn="base" hangingPunct="0">
                  <a:spcBef>
                    <a:spcPct val="0"/>
                  </a:spcBef>
                  <a:spcAft>
                    <a:spcPct val="0"/>
                  </a:spcAft>
                  <a:defRPr sz="2400">
                    <a:solidFill>
                      <a:schemeClr val="tx1"/>
                    </a:solidFill>
                    <a:latin typeface="Book Antiqua" pitchFamily="18" charset="0"/>
                  </a:defRPr>
                </a:lvl6pPr>
                <a:lvl7pPr eaLnBrk="0" fontAlgn="base" hangingPunct="0">
                  <a:spcBef>
                    <a:spcPct val="0"/>
                  </a:spcBef>
                  <a:spcAft>
                    <a:spcPct val="0"/>
                  </a:spcAft>
                  <a:defRPr sz="2400">
                    <a:solidFill>
                      <a:schemeClr val="tx1"/>
                    </a:solidFill>
                    <a:latin typeface="Book Antiqua" pitchFamily="18" charset="0"/>
                  </a:defRPr>
                </a:lvl7pPr>
                <a:lvl8pPr eaLnBrk="0" fontAlgn="base" hangingPunct="0">
                  <a:spcBef>
                    <a:spcPct val="0"/>
                  </a:spcBef>
                  <a:spcAft>
                    <a:spcPct val="0"/>
                  </a:spcAft>
                  <a:defRPr sz="2400">
                    <a:solidFill>
                      <a:schemeClr val="tx1"/>
                    </a:solidFill>
                    <a:latin typeface="Book Antiqua" pitchFamily="18" charset="0"/>
                  </a:defRPr>
                </a:lvl8pPr>
                <a:lvl9pPr eaLnBrk="0" fontAlgn="base" hangingPunct="0">
                  <a:spcBef>
                    <a:spcPct val="0"/>
                  </a:spcBef>
                  <a:spcAft>
                    <a:spcPct val="0"/>
                  </a:spcAft>
                  <a:defRPr sz="2400">
                    <a:solidFill>
                      <a:schemeClr val="tx1"/>
                    </a:solidFill>
                    <a:latin typeface="Book Antiqua" pitchFamily="18" charset="0"/>
                  </a:defRPr>
                </a:lvl9pPr>
              </a:lstStyle>
              <a:p>
                <a:pPr algn="ctr" defTabSz="609291">
                  <a:defRPr/>
                </a:pPr>
                <a:r>
                  <a:rPr lang="en-GB" sz="1600" b="1" kern="0" dirty="0">
                    <a:solidFill>
                      <a:prstClr val="white"/>
                    </a:solidFill>
                    <a:latin typeface="HP Simplified"/>
                    <a:cs typeface="Arial" pitchFamily="34" charset="0"/>
                  </a:rPr>
                  <a:t>Quality</a:t>
                </a:r>
              </a:p>
              <a:p>
                <a:pPr algn="ctr" defTabSz="609291">
                  <a:defRPr/>
                </a:pPr>
                <a:r>
                  <a:rPr lang="en-GB" sz="1600" b="1" kern="0" dirty="0">
                    <a:solidFill>
                      <a:prstClr val="white"/>
                    </a:solidFill>
                    <a:latin typeface="HP Simplified"/>
                    <a:cs typeface="Arial" pitchFamily="34" charset="0"/>
                  </a:rPr>
                  <a:t>Communication</a:t>
                </a:r>
              </a:p>
            </p:txBody>
          </p:sp>
          <p:sp>
            <p:nvSpPr>
              <p:cNvPr id="16" name="Freeform 164"/>
              <p:cNvSpPr>
                <a:spLocks/>
              </p:cNvSpPr>
              <p:nvPr/>
            </p:nvSpPr>
            <p:spPr bwMode="gray">
              <a:xfrm flipH="1">
                <a:off x="2589071" y="1061810"/>
                <a:ext cx="1782641" cy="1742059"/>
              </a:xfrm>
              <a:custGeom>
                <a:avLst/>
                <a:gdLst>
                  <a:gd name="T0" fmla="*/ 204 w 204"/>
                  <a:gd name="T1" fmla="*/ 204 h 204"/>
                  <a:gd name="T2" fmla="*/ 0 w 204"/>
                  <a:gd name="T3" fmla="*/ 0 h 204"/>
                  <a:gd name="T4" fmla="*/ 0 w 204"/>
                  <a:gd name="T5" fmla="*/ 204 h 204"/>
                  <a:gd name="T6" fmla="*/ 204 w 204"/>
                  <a:gd name="T7" fmla="*/ 204 h 204"/>
                </a:gdLst>
                <a:ahLst/>
                <a:cxnLst>
                  <a:cxn ang="0">
                    <a:pos x="T0" y="T1"/>
                  </a:cxn>
                  <a:cxn ang="0">
                    <a:pos x="T2" y="T3"/>
                  </a:cxn>
                  <a:cxn ang="0">
                    <a:pos x="T4" y="T5"/>
                  </a:cxn>
                  <a:cxn ang="0">
                    <a:pos x="T6" y="T7"/>
                  </a:cxn>
                </a:cxnLst>
                <a:rect l="0" t="0" r="r" b="b"/>
                <a:pathLst>
                  <a:path w="204" h="204">
                    <a:moveTo>
                      <a:pt x="204" y="204"/>
                    </a:moveTo>
                    <a:cubicBezTo>
                      <a:pt x="204" y="91"/>
                      <a:pt x="112" y="0"/>
                      <a:pt x="0" y="0"/>
                    </a:cubicBezTo>
                    <a:lnTo>
                      <a:pt x="0" y="204"/>
                    </a:lnTo>
                    <a:lnTo>
                      <a:pt x="204" y="204"/>
                    </a:lnTo>
                    <a:close/>
                  </a:path>
                </a:pathLst>
              </a:custGeom>
              <a:solidFill>
                <a:srgbClr val="01A982"/>
              </a:solidFill>
              <a:ln w="28575" cmpd="sng">
                <a:solidFill>
                  <a:sysClr val="window" lastClr="FFFFFF"/>
                </a:solidFill>
                <a:prstDash val="solid"/>
                <a:round/>
                <a:headEnd/>
                <a:tailEnd/>
              </a:ln>
            </p:spPr>
            <p:txBody>
              <a:bodyPr/>
              <a:lstStyle/>
              <a:p>
                <a:pPr defTabSz="609291">
                  <a:defRPr/>
                </a:pPr>
                <a:endParaRPr lang="en-US" sz="2400" kern="0" dirty="0">
                  <a:solidFill>
                    <a:prstClr val="black"/>
                  </a:solidFill>
                </a:endParaRPr>
              </a:p>
            </p:txBody>
          </p:sp>
          <p:sp>
            <p:nvSpPr>
              <p:cNvPr id="17" name="Text Box 169"/>
              <p:cNvSpPr txBox="1">
                <a:spLocks noChangeArrowheads="1"/>
              </p:cNvSpPr>
              <p:nvPr>
                <p:custDataLst>
                  <p:tags r:id="rId5"/>
                </p:custDataLst>
              </p:nvPr>
            </p:nvSpPr>
            <p:spPr bwMode="gray">
              <a:xfrm>
                <a:off x="2831199" y="1698019"/>
                <a:ext cx="1520530" cy="550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Book Antiqua" pitchFamily="18" charset="0"/>
                  </a:defRPr>
                </a:lvl1pPr>
                <a:lvl2pPr marL="1196975">
                  <a:defRPr sz="2400">
                    <a:solidFill>
                      <a:schemeClr val="tx1"/>
                    </a:solidFill>
                    <a:latin typeface="Book Antiqua" pitchFamily="18" charset="0"/>
                  </a:defRPr>
                </a:lvl2pPr>
                <a:lvl3pPr marL="1311275">
                  <a:defRPr sz="2400">
                    <a:solidFill>
                      <a:schemeClr val="tx1"/>
                    </a:solidFill>
                    <a:latin typeface="Book Antiqua" pitchFamily="18" charset="0"/>
                  </a:defRPr>
                </a:lvl3pPr>
                <a:lvl4pPr marL="1425575">
                  <a:defRPr sz="2400">
                    <a:solidFill>
                      <a:schemeClr val="tx1"/>
                    </a:solidFill>
                    <a:latin typeface="Book Antiqua" pitchFamily="18" charset="0"/>
                  </a:defRPr>
                </a:lvl4pPr>
                <a:lvl5pPr>
                  <a:defRPr sz="2400">
                    <a:solidFill>
                      <a:schemeClr val="tx1"/>
                    </a:solidFill>
                    <a:latin typeface="Book Antiqua" pitchFamily="18" charset="0"/>
                  </a:defRPr>
                </a:lvl5pPr>
                <a:lvl6pPr eaLnBrk="0" fontAlgn="base" hangingPunct="0">
                  <a:spcBef>
                    <a:spcPct val="0"/>
                  </a:spcBef>
                  <a:spcAft>
                    <a:spcPct val="0"/>
                  </a:spcAft>
                  <a:defRPr sz="2400">
                    <a:solidFill>
                      <a:schemeClr val="tx1"/>
                    </a:solidFill>
                    <a:latin typeface="Book Antiqua" pitchFamily="18" charset="0"/>
                  </a:defRPr>
                </a:lvl6pPr>
                <a:lvl7pPr eaLnBrk="0" fontAlgn="base" hangingPunct="0">
                  <a:spcBef>
                    <a:spcPct val="0"/>
                  </a:spcBef>
                  <a:spcAft>
                    <a:spcPct val="0"/>
                  </a:spcAft>
                  <a:defRPr sz="2400">
                    <a:solidFill>
                      <a:schemeClr val="tx1"/>
                    </a:solidFill>
                    <a:latin typeface="Book Antiqua" pitchFamily="18" charset="0"/>
                  </a:defRPr>
                </a:lvl7pPr>
                <a:lvl8pPr eaLnBrk="0" fontAlgn="base" hangingPunct="0">
                  <a:spcBef>
                    <a:spcPct val="0"/>
                  </a:spcBef>
                  <a:spcAft>
                    <a:spcPct val="0"/>
                  </a:spcAft>
                  <a:defRPr sz="2400">
                    <a:solidFill>
                      <a:schemeClr val="tx1"/>
                    </a:solidFill>
                    <a:latin typeface="Book Antiqua" pitchFamily="18" charset="0"/>
                  </a:defRPr>
                </a:lvl8pPr>
                <a:lvl9pPr eaLnBrk="0" fontAlgn="base" hangingPunct="0">
                  <a:spcBef>
                    <a:spcPct val="0"/>
                  </a:spcBef>
                  <a:spcAft>
                    <a:spcPct val="0"/>
                  </a:spcAft>
                  <a:defRPr sz="2400">
                    <a:solidFill>
                      <a:schemeClr val="tx1"/>
                    </a:solidFill>
                    <a:latin typeface="Book Antiqua" pitchFamily="18" charset="0"/>
                  </a:defRPr>
                </a:lvl9pPr>
              </a:lstStyle>
              <a:p>
                <a:pPr algn="ctr" defTabSz="609291">
                  <a:defRPr/>
                </a:pPr>
                <a:r>
                  <a:rPr lang="en-GB" sz="1600" b="1" kern="0" dirty="0">
                    <a:solidFill>
                      <a:prstClr val="white"/>
                    </a:solidFill>
                    <a:latin typeface="HP Simplified"/>
                    <a:cs typeface="Arial" pitchFamily="34" charset="0"/>
                  </a:rPr>
                  <a:t>Voice Of</a:t>
                </a:r>
              </a:p>
              <a:p>
                <a:pPr algn="ctr" defTabSz="609291">
                  <a:defRPr/>
                </a:pPr>
                <a:r>
                  <a:rPr lang="en-GB" sz="1600" b="1" kern="0" dirty="0">
                    <a:solidFill>
                      <a:prstClr val="white"/>
                    </a:solidFill>
                    <a:latin typeface="HP Simplified"/>
                    <a:cs typeface="Arial" pitchFamily="34" charset="0"/>
                  </a:rPr>
                  <a:t>Customer</a:t>
                </a:r>
              </a:p>
            </p:txBody>
          </p:sp>
        </p:grpSp>
        <p:sp>
          <p:nvSpPr>
            <p:cNvPr id="18" name="Oval 171"/>
            <p:cNvSpPr>
              <a:spLocks noChangeArrowheads="1"/>
            </p:cNvSpPr>
            <p:nvPr/>
          </p:nvSpPr>
          <p:spPr bwMode="gray">
            <a:xfrm>
              <a:off x="4133959" y="2442422"/>
              <a:ext cx="955326" cy="905530"/>
            </a:xfrm>
            <a:prstGeom prst="ellipse">
              <a:avLst/>
            </a:prstGeom>
            <a:solidFill>
              <a:sysClr val="window" lastClr="FFFFFF"/>
            </a:solidFill>
            <a:ln w="9525">
              <a:solidFill>
                <a:sysClr val="window" lastClr="FFFFFF"/>
              </a:solidFill>
              <a:round/>
              <a:headEnd/>
              <a:tailEnd/>
            </a:ln>
            <a:effectLst/>
            <a:extLs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lIns="0" tIns="53152" rIns="0" bIns="53152" anchor="ctr"/>
            <a:lstStyle/>
            <a:p>
              <a:pPr algn="ctr" defTabSz="609291">
                <a:defRPr/>
              </a:pPr>
              <a:r>
                <a:rPr lang="en-GB" sz="1600" b="1" kern="0" dirty="0">
                  <a:cs typeface="Arial" pitchFamily="34" charset="0"/>
                </a:rPr>
                <a:t>Quality</a:t>
              </a:r>
            </a:p>
            <a:p>
              <a:pPr algn="ctr" defTabSz="609291">
                <a:defRPr/>
              </a:pPr>
              <a:r>
                <a:rPr lang="en-GB" sz="1600" b="1" kern="0" dirty="0">
                  <a:cs typeface="Arial" pitchFamily="34" charset="0"/>
                </a:rPr>
                <a:t>Culture</a:t>
              </a:r>
            </a:p>
          </p:txBody>
        </p:sp>
      </p:grpSp>
      <p:sp>
        <p:nvSpPr>
          <p:cNvPr id="111" name="Content Placeholder 3"/>
          <p:cNvSpPr txBox="1">
            <a:spLocks/>
          </p:cNvSpPr>
          <p:nvPr/>
        </p:nvSpPr>
        <p:spPr bwMode="black">
          <a:xfrm>
            <a:off x="557533" y="791244"/>
            <a:ext cx="11437075" cy="583981"/>
          </a:xfrm>
          <a:prstGeom prst="rect">
            <a:avLst/>
          </a:prstGeom>
          <a:noFill/>
          <a:ln>
            <a:noFill/>
          </a:ln>
        </p:spPr>
        <p:txBody>
          <a:bodyPr wrap="square" rtlCol="0" anchor="ctr">
            <a:noAutofit/>
          </a:bodyPr>
          <a:lstStyle>
            <a:defPPr>
              <a:defRPr lang="en-US"/>
            </a:defPPr>
            <a:lvl1pPr defTabSz="430213">
              <a:spcAft>
                <a:spcPts val="400"/>
              </a:spcAft>
              <a:buSzPct val="100000"/>
              <a:defRPr sz="1200">
                <a:solidFill>
                  <a:srgbClr val="000000"/>
                </a:solidFill>
                <a:latin typeface="HP Simplified" pitchFamily="34" charset="0"/>
                <a:cs typeface="HP Simplified" pitchFamily="34" charset="0"/>
              </a:defRPr>
            </a:lvl1pPr>
          </a:lstStyle>
          <a:p>
            <a:r>
              <a:rPr lang="en-US" sz="2400" b="1" dirty="0">
                <a:solidFill>
                  <a:schemeClr val="tx1"/>
                </a:solidFill>
                <a:latin typeface="+mn-lt"/>
              </a:rPr>
              <a:t>Four programs tailored to drive cultural change </a:t>
            </a:r>
          </a:p>
        </p:txBody>
      </p:sp>
      <p:sp>
        <p:nvSpPr>
          <p:cNvPr id="21" name="Rectangle 20"/>
          <p:cNvSpPr/>
          <p:nvPr/>
        </p:nvSpPr>
        <p:spPr>
          <a:xfrm>
            <a:off x="470152" y="4074690"/>
            <a:ext cx="4150744" cy="1364541"/>
          </a:xfrm>
          <a:prstGeom prst="rect">
            <a:avLst/>
          </a:prstGeom>
        </p:spPr>
        <p:txBody>
          <a:bodyPr wrap="square" lIns="60960" rIns="60960">
            <a:spAutoFit/>
          </a:bodyPr>
          <a:lstStyle/>
          <a:p>
            <a:pPr marL="376748" indent="-228589">
              <a:tabLst>
                <a:tab pos="380981" algn="l"/>
              </a:tabLst>
              <a:defRPr/>
            </a:pPr>
            <a:r>
              <a:rPr lang="en-US" sz="1867" b="1" dirty="0"/>
              <a:t>Objectives</a:t>
            </a:r>
          </a:p>
          <a:p>
            <a:pPr marL="376748" indent="-228589">
              <a:buFont typeface="Arial" pitchFamily="34" charset="0"/>
              <a:buChar char="•"/>
              <a:tabLst>
                <a:tab pos="380981" algn="l"/>
              </a:tabLst>
              <a:defRPr/>
            </a:pPr>
            <a:r>
              <a:rPr lang="en-US" sz="1600" dirty="0"/>
              <a:t>Increase visibility into the Design process and     provide early warning on quality issues</a:t>
            </a:r>
          </a:p>
          <a:p>
            <a:pPr marL="376748" indent="-228589">
              <a:buFont typeface="Arial" pitchFamily="34" charset="0"/>
              <a:buChar char="•"/>
              <a:tabLst>
                <a:tab pos="380981" algn="l"/>
              </a:tabLst>
              <a:defRPr/>
            </a:pPr>
            <a:r>
              <a:rPr lang="en-US" sz="1600" dirty="0"/>
              <a:t>Increase cross functional collaboration</a:t>
            </a:r>
          </a:p>
        </p:txBody>
      </p:sp>
      <p:sp>
        <p:nvSpPr>
          <p:cNvPr id="23" name="Rectangle 22"/>
          <p:cNvSpPr/>
          <p:nvPr/>
        </p:nvSpPr>
        <p:spPr>
          <a:xfrm>
            <a:off x="8204" y="1644598"/>
            <a:ext cx="5073601" cy="1118319"/>
          </a:xfrm>
          <a:prstGeom prst="rect">
            <a:avLst/>
          </a:prstGeom>
        </p:spPr>
        <p:txBody>
          <a:bodyPr wrap="square" lIns="60960" rIns="60960">
            <a:spAutoFit/>
          </a:bodyPr>
          <a:lstStyle/>
          <a:p>
            <a:pPr marL="836042" indent="-228589">
              <a:defRPr/>
            </a:pPr>
            <a:r>
              <a:rPr lang="en-US" sz="1867" b="1" dirty="0"/>
              <a:t>Objectives</a:t>
            </a:r>
            <a:endParaRPr lang="en-US" sz="1867" dirty="0"/>
          </a:p>
          <a:p>
            <a:pPr marL="910121" indent="-228589">
              <a:buFont typeface="Arial" pitchFamily="34" charset="0"/>
              <a:buChar char="•"/>
              <a:defRPr/>
            </a:pPr>
            <a:r>
              <a:rPr lang="en-US" sz="1600" dirty="0"/>
              <a:t>Increase value and usage of </a:t>
            </a:r>
            <a:r>
              <a:rPr lang="en-US" sz="1600" dirty="0" err="1"/>
              <a:t>VoC</a:t>
            </a:r>
            <a:r>
              <a:rPr lang="en-US" sz="1600" dirty="0"/>
              <a:t> data</a:t>
            </a:r>
          </a:p>
          <a:p>
            <a:pPr marL="910121" indent="-228589">
              <a:buFont typeface="Arial" pitchFamily="34" charset="0"/>
              <a:buChar char="•"/>
              <a:tabLst>
                <a:tab pos="764080" algn="l"/>
              </a:tabLst>
              <a:defRPr/>
            </a:pPr>
            <a:r>
              <a:rPr lang="en-US" sz="1600" dirty="0"/>
              <a:t>Improve processes and decision making with actionable customer data</a:t>
            </a:r>
          </a:p>
        </p:txBody>
      </p:sp>
      <p:sp>
        <p:nvSpPr>
          <p:cNvPr id="26" name="Rectangle 25"/>
          <p:cNvSpPr/>
          <p:nvPr/>
        </p:nvSpPr>
        <p:spPr>
          <a:xfrm>
            <a:off x="6934200" y="1724669"/>
            <a:ext cx="4983937" cy="1734064"/>
          </a:xfrm>
          <a:prstGeom prst="rect">
            <a:avLst/>
          </a:prstGeom>
        </p:spPr>
        <p:txBody>
          <a:bodyPr wrap="square" lIns="60960" rIns="60960">
            <a:spAutoFit/>
          </a:bodyPr>
          <a:lstStyle/>
          <a:p>
            <a:pPr marL="990550" indent="-228589">
              <a:tabLst>
                <a:tab pos="764080" algn="l"/>
                <a:tab pos="986318" algn="l"/>
              </a:tabLst>
              <a:defRPr/>
            </a:pPr>
            <a:r>
              <a:rPr lang="en-US" sz="1867" b="1" dirty="0">
                <a:latin typeface="HP Simplified" pitchFamily="34" charset="0"/>
              </a:rPr>
              <a:t>Objectives</a:t>
            </a:r>
          </a:p>
          <a:p>
            <a:pPr marL="990550" indent="-228589">
              <a:buFont typeface="Arial" pitchFamily="34" charset="0"/>
              <a:buChar char="•"/>
              <a:tabLst>
                <a:tab pos="764080" algn="l"/>
                <a:tab pos="986318" algn="l"/>
              </a:tabLst>
              <a:defRPr/>
            </a:pPr>
            <a:r>
              <a:rPr lang="en-US" sz="1600" dirty="0">
                <a:latin typeface="HP Simplified" pitchFamily="34" charset="0"/>
              </a:rPr>
              <a:t>Raise frequency, and consistency of communications about quality issues (e.g. culture, customer insights)</a:t>
            </a:r>
          </a:p>
          <a:p>
            <a:pPr marL="990550" indent="-228589">
              <a:buFont typeface="Arial" pitchFamily="34" charset="0"/>
              <a:buChar char="•"/>
              <a:tabLst>
                <a:tab pos="764080" algn="l"/>
                <a:tab pos="986318" algn="l"/>
              </a:tabLst>
              <a:defRPr/>
            </a:pPr>
            <a:r>
              <a:rPr lang="en-US" sz="1600" dirty="0">
                <a:latin typeface="HP Simplified" pitchFamily="34" charset="0"/>
              </a:rPr>
              <a:t>Deepen understanding of  quality tools available</a:t>
            </a:r>
          </a:p>
          <a:p>
            <a:pPr marL="459295" indent="-228589">
              <a:buFont typeface="Arial" pitchFamily="34" charset="0"/>
              <a:buChar char="•"/>
              <a:defRPr/>
            </a:pPr>
            <a:endParaRPr lang="en-US" sz="267" dirty="0">
              <a:latin typeface="HP Simplified" pitchFamily="34" charset="0"/>
            </a:endParaRPr>
          </a:p>
          <a:p>
            <a:pPr marL="757729" indent="-228589">
              <a:buFont typeface="Arial" pitchFamily="34" charset="0"/>
              <a:buChar char="•"/>
              <a:defRPr/>
            </a:pPr>
            <a:endParaRPr lang="en-US" sz="267" dirty="0">
              <a:latin typeface="HP Simplified" pitchFamily="34" charset="0"/>
            </a:endParaRPr>
          </a:p>
          <a:p>
            <a:pPr marL="757729" indent="-228589">
              <a:buFont typeface="Arial" pitchFamily="34" charset="0"/>
              <a:buChar char="•"/>
              <a:defRPr/>
            </a:pPr>
            <a:endParaRPr lang="en-US" sz="267" dirty="0">
              <a:latin typeface="HP Simplified" pitchFamily="34" charset="0"/>
            </a:endParaRPr>
          </a:p>
        </p:txBody>
      </p:sp>
      <p:sp>
        <p:nvSpPr>
          <p:cNvPr id="28" name="Rectangle 27"/>
          <p:cNvSpPr/>
          <p:nvPr/>
        </p:nvSpPr>
        <p:spPr>
          <a:xfrm>
            <a:off x="6170226" y="4074690"/>
            <a:ext cx="5700319" cy="1426096"/>
          </a:xfrm>
          <a:prstGeom prst="rect">
            <a:avLst/>
          </a:prstGeom>
        </p:spPr>
        <p:txBody>
          <a:bodyPr wrap="square">
            <a:spAutoFit/>
          </a:bodyPr>
          <a:lstStyle/>
          <a:p>
            <a:pPr marL="1830826" indent="-228589">
              <a:defRPr/>
            </a:pPr>
            <a:r>
              <a:rPr lang="en-US" sz="1867" b="1" dirty="0"/>
              <a:t>Objectives</a:t>
            </a:r>
          </a:p>
          <a:p>
            <a:pPr marL="1830826" indent="-228589" defTabSz="535491">
              <a:buFont typeface="Arial" pitchFamily="34" charset="0"/>
              <a:buChar char="•"/>
              <a:defRPr/>
            </a:pPr>
            <a:r>
              <a:rPr lang="en-US" sz="1600" dirty="0">
                <a:latin typeface="HP Simplified" pitchFamily="34" charset="0"/>
              </a:rPr>
              <a:t>Educate staff on how they can contribute to quality culture and tools they can use</a:t>
            </a:r>
          </a:p>
          <a:p>
            <a:pPr marL="1830826" indent="-228589" defTabSz="535491">
              <a:buFont typeface="Arial" pitchFamily="34" charset="0"/>
              <a:buChar char="•"/>
              <a:defRPr/>
            </a:pPr>
            <a:r>
              <a:rPr lang="en-US" sz="1600" dirty="0">
                <a:latin typeface="HP Simplified" pitchFamily="34" charset="0"/>
              </a:rPr>
              <a:t>Engage staff to commit to the Quality Imperatives and new behaviors</a:t>
            </a:r>
          </a:p>
          <a:p>
            <a:pPr marL="1073097">
              <a:defRPr/>
            </a:pPr>
            <a:endParaRPr lang="en-US" sz="400" dirty="0"/>
          </a:p>
        </p:txBody>
      </p:sp>
      <p:sp>
        <p:nvSpPr>
          <p:cNvPr id="3" name="Footer Placeholder 2">
            <a:extLst>
              <a:ext uri="{FF2B5EF4-FFF2-40B4-BE49-F238E27FC236}">
                <a16:creationId xmlns:a16="http://schemas.microsoft.com/office/drawing/2014/main" id="{E3E0B140-8C11-4597-AA64-C89B637224ED}"/>
              </a:ext>
            </a:extLst>
          </p:cNvPr>
          <p:cNvSpPr>
            <a:spLocks noGrp="1"/>
          </p:cNvSpPr>
          <p:nvPr>
            <p:ph type="ftr" sz="quarter" idx="11"/>
          </p:nvPr>
        </p:nvSpPr>
        <p:spPr/>
        <p:txBody>
          <a:bodyPr/>
          <a:lstStyle/>
          <a:p>
            <a:r>
              <a:rPr lang="en-US"/>
              <a:t>HPE Confidential </a:t>
            </a:r>
            <a:endParaRPr lang="en-US" dirty="0"/>
          </a:p>
        </p:txBody>
      </p:sp>
      <p:sp>
        <p:nvSpPr>
          <p:cNvPr id="22" name="Slide Number Placeholder 21">
            <a:extLst>
              <a:ext uri="{FF2B5EF4-FFF2-40B4-BE49-F238E27FC236}">
                <a16:creationId xmlns:a16="http://schemas.microsoft.com/office/drawing/2014/main" id="{FB4A1984-0B35-44A0-A67A-7AF181F82A7E}"/>
              </a:ext>
            </a:extLst>
          </p:cNvPr>
          <p:cNvSpPr>
            <a:spLocks noGrp="1"/>
          </p:cNvSpPr>
          <p:nvPr>
            <p:ph type="sldNum" sz="quarter" idx="12"/>
          </p:nvPr>
        </p:nvSpPr>
        <p:spPr/>
        <p:txBody>
          <a:bodyPr/>
          <a:lstStyle/>
          <a:p>
            <a:fld id="{B016F8AB-BCEA-4347-8BA6-BE776009BC89}" type="slidenum">
              <a:rPr lang="en-US" smtClean="0"/>
              <a:t>9</a:t>
            </a:fld>
            <a:endParaRPr lang="en-US" dirty="0"/>
          </a:p>
        </p:txBody>
      </p:sp>
    </p:spTree>
    <p:extLst>
      <p:ext uri="{BB962C8B-B14F-4D97-AF65-F5344CB8AC3E}">
        <p14:creationId xmlns:p14="http://schemas.microsoft.com/office/powerpoint/2010/main" val="30851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Nn1r972j06zrFVl3Yhh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8imQ9HU8Ee.2l4h5f4F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1YBpmwkWUmsiDCN_oZ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_6NN3JVTUqD6L837cF.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rSnDicuJES.MFzVMyJF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0gobqt7d0KtakO5Ju3n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XetrpqIt02h3f8CLpJP7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k605byqok2VjmHyny1l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sCQOzfOiU.p49tNthN4L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2H51HYSOU6DK3ISp4Hz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oRBFgrSYkiNlf_SNWLJn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mnW6_SjUahxqPYlJKY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CMWL0xlM0W8QG1L0dYU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7Y9NNtwXUW.gcgb_DnZM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PFLPuqkVUWzTFcNzOzk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LRBT0DXTUioszyXJ0zT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S88isgmAUOsYczdPdU3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w5qoJRfeUm6jDLL8siK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ZBlxwtcIEmQfygYhUhi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3Yc9q5rmQk6tnN4nvsUch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DBymw_gsk6PD.2DHZxQ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l2rM3K8cEyiTE_tqbPP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Brmwi6lHky6L8i9FRZ.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zHbSAqpl0WuArJJI_bxY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DBymw_gsk6PD.2DHZxQ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2rM3K8cEyiTE_tqbPP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EgOttXZC0q_Nfc5dyuFz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HpXrT3fDkuLZV3jzxhg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YNUk5jXqEKjJuP5d9or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jJ5qtbupkCtMUiCjnJa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FXYJA9KEehyjAwCMCzqA"/>
</p:tagLst>
</file>

<file path=ppt/theme/theme1.xml><?xml version="1.0" encoding="utf-8"?>
<a:theme xmlns:a="http://schemas.openxmlformats.org/drawingml/2006/main" name="HPE_Standard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HPE_Standard_Arial_16x9_v5.potx" id="{6E765CE8-72DF-47CC-8CE6-E2F106A29740}" vid="{F1B02632-9815-49C8-944D-886AB684271D}"/>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HPE_Standard_Arial_16x9_080117</Template>
  <TotalTime>1897</TotalTime>
  <Words>1983</Words>
  <Application>Microsoft Macintosh PowerPoint</Application>
  <PresentationFormat>Widescreen</PresentationFormat>
  <Paragraphs>305</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Futura Bk</vt:lpstr>
      <vt:lpstr>HP Simplified</vt:lpstr>
      <vt:lpstr>Segoe UI</vt:lpstr>
      <vt:lpstr>Wingdings</vt:lpstr>
      <vt:lpstr>HPE_Standard_Arial_16x9_v5</vt:lpstr>
      <vt:lpstr>CQI Conference</vt:lpstr>
      <vt:lpstr>Agenda</vt:lpstr>
      <vt:lpstr>Presentation Roadmap</vt:lpstr>
      <vt:lpstr>Development Triangle</vt:lpstr>
      <vt:lpstr>Culture of Quality</vt:lpstr>
      <vt:lpstr>PowerPoint Presentation</vt:lpstr>
      <vt:lpstr>PowerPoint Presentation</vt:lpstr>
      <vt:lpstr>PowerPoint Presentation</vt:lpstr>
      <vt:lpstr>Quality  Culture  Programs</vt:lpstr>
      <vt:lpstr>Quality Employee Development</vt:lpstr>
      <vt:lpstr>TCE Ecosystem</vt:lpstr>
      <vt:lpstr>Address business needs</vt:lpstr>
      <vt:lpstr>Quality Core Curriculum</vt:lpstr>
      <vt:lpstr>Linking HP’s BB’s to MSc </vt:lpstr>
      <vt:lpstr>MSc SQM</vt:lpstr>
      <vt:lpstr>Objectives of the Programme</vt:lpstr>
      <vt:lpstr>Course Curriculum</vt:lpstr>
      <vt:lpstr>Student Feedback 1/2</vt:lpstr>
      <vt:lpstr>Student Feedback 2/2</vt:lpstr>
      <vt:lpstr>Intangible Benefits</vt:lpstr>
      <vt:lpstr>Thank you</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HPE Standard 16:9 Powerpoint template</dc:title>
  <dc:creator>Sreevathsan, Sampath Kumar</dc:creator>
  <cp:lastModifiedBy>Microsoft Office User</cp:lastModifiedBy>
  <cp:revision>44</cp:revision>
  <dcterms:created xsi:type="dcterms:W3CDTF">2018-10-04T08:55:42Z</dcterms:created>
  <dcterms:modified xsi:type="dcterms:W3CDTF">2018-10-25T08:42:07Z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